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9" r:id="rId20"/>
    <p:sldId id="275" r:id="rId21"/>
    <p:sldId id="335" r:id="rId22"/>
    <p:sldId id="276" r:id="rId23"/>
    <p:sldId id="277" r:id="rId24"/>
    <p:sldId id="278" r:id="rId25"/>
    <p:sldId id="280" r:id="rId26"/>
    <p:sldId id="284" r:id="rId27"/>
    <p:sldId id="282" r:id="rId28"/>
    <p:sldId id="283" r:id="rId29"/>
    <p:sldId id="285" r:id="rId30"/>
    <p:sldId id="286" r:id="rId31"/>
    <p:sldId id="287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301" r:id="rId40"/>
    <p:sldId id="296" r:id="rId41"/>
    <p:sldId id="297" r:id="rId42"/>
    <p:sldId id="298" r:id="rId43"/>
    <p:sldId id="299" r:id="rId44"/>
    <p:sldId id="300" r:id="rId45"/>
    <p:sldId id="303" r:id="rId46"/>
    <p:sldId id="336" r:id="rId47"/>
    <p:sldId id="304" r:id="rId48"/>
    <p:sldId id="362" r:id="rId49"/>
    <p:sldId id="305" r:id="rId50"/>
    <p:sldId id="306" r:id="rId51"/>
    <p:sldId id="307" r:id="rId52"/>
    <p:sldId id="312" r:id="rId53"/>
    <p:sldId id="313" r:id="rId54"/>
    <p:sldId id="314" r:id="rId55"/>
    <p:sldId id="310" r:id="rId56"/>
    <p:sldId id="361" r:id="rId57"/>
    <p:sldId id="311" r:id="rId58"/>
    <p:sldId id="315" r:id="rId59"/>
    <p:sldId id="316" r:id="rId60"/>
    <p:sldId id="317" r:id="rId61"/>
    <p:sldId id="318" r:id="rId62"/>
    <p:sldId id="323" r:id="rId63"/>
    <p:sldId id="324" r:id="rId64"/>
    <p:sldId id="319" r:id="rId65"/>
    <p:sldId id="320" r:id="rId66"/>
    <p:sldId id="321" r:id="rId67"/>
    <p:sldId id="322" r:id="rId68"/>
    <p:sldId id="325" r:id="rId69"/>
    <p:sldId id="326" r:id="rId70"/>
    <p:sldId id="331" r:id="rId71"/>
    <p:sldId id="328" r:id="rId72"/>
    <p:sldId id="332" r:id="rId73"/>
    <p:sldId id="329" r:id="rId74"/>
    <p:sldId id="330" r:id="rId75"/>
    <p:sldId id="333" r:id="rId76"/>
    <p:sldId id="334" r:id="rId77"/>
    <p:sldId id="337" r:id="rId78"/>
    <p:sldId id="360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63" r:id="rId10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00"/>
    <a:srgbClr val="66FF33"/>
    <a:srgbClr val="0066FF"/>
    <a:srgbClr val="FFCCFF"/>
    <a:srgbClr val="00FF00"/>
    <a:srgbClr val="8FDAFF"/>
    <a:srgbClr val="A0E1FE"/>
    <a:srgbClr val="CCFFFF"/>
    <a:srgbClr val="99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E03CBC-8723-400B-ADB1-7D54E101F520}" type="datetimeFigureOut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A455FA-EE6D-419B-AA83-5D3A8E5151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5098830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66E28-0849-4FB5-BDAB-CC9DE5154EF6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0F79-FACE-470E-8E81-DE0BC81856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2252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7C03D-86C8-492F-82F9-D0233FCACB47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3E50F-756B-4AF5-9B15-6C7AD2E8F7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4753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EA303-1B85-4F0B-84C8-CCF6296B9EEF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C629A-6FF9-4920-9CD1-FA3AC58F91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1078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897E9-3536-4AF8-9389-07CFC1E6523C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EF3D8-631D-40B0-9537-B7BAA16BB0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0065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442CB-C4B6-4780-9081-09B0454DF2B6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E38E0-BB9F-4D99-8F9C-6700856FF5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66805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11262-ED35-4801-AEFC-B6793653B725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EEAD7-B6E9-4FEC-BFDF-F2745AEA7C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6574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AA5B2-F54D-485B-A31B-F365E75AA664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D8553-BBB3-43D3-B240-7E559B0064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1961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08BB0-79D0-49D0-AF06-D1D83455F40C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E5B7B-CDA5-4288-87DC-29024CFEAB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32835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DD71F-CCB0-4699-BD77-ED5B93B90474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575EA-B5A4-48E1-8269-D6A957FBCC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6966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35FF-A431-4F52-9CB9-5AF2C60529A1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B8B61-A288-47F2-9980-74E1B5F208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54348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74F85-67B8-43F3-B311-9E7CF28C13E1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023E-AC14-4F14-B1B2-3E360C8DCB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24766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C8A4A7-BF2D-4822-9410-84CE0D227366}" type="datetime1">
              <a:rPr lang="cs-CZ"/>
              <a:pPr>
                <a:defRPr/>
              </a:pPr>
              <a:t>18.1.2013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A173CC-5C87-48EF-B820-03D3B9801E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audio" Target="../media/audio8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8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audio" Target="../media/audio3.wav"/><Relationship Id="rId4" Type="http://schemas.openxmlformats.org/officeDocument/2006/relationships/audio" Target="../media/audio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audio" Target="../media/audio6.wav"/><Relationship Id="rId4" Type="http://schemas.openxmlformats.org/officeDocument/2006/relationships/audio" Target="../media/audio1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8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3.wav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audio" Target="../media/audio9.wav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audio" Target="../media/audio6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image" Target="../media/image50.png"/><Relationship Id="rId4" Type="http://schemas.openxmlformats.org/officeDocument/2006/relationships/audio" Target="../media/audio7.wav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audio" Target="../media/audio1.wav"/><Relationship Id="rId4" Type="http://schemas.openxmlformats.org/officeDocument/2006/relationships/audio" Target="../media/audio7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audio" Target="../media/audio4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7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audio" Target="../media/audio3.wav"/><Relationship Id="rId4" Type="http://schemas.openxmlformats.org/officeDocument/2006/relationships/audio" Target="../media/audio9.wav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7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audio" Target="../media/audio12.wav"/><Relationship Id="rId10" Type="http://schemas.openxmlformats.org/officeDocument/2006/relationships/image" Target="../media/image78.png"/><Relationship Id="rId4" Type="http://schemas.openxmlformats.org/officeDocument/2006/relationships/audio" Target="../media/audio10.wav"/><Relationship Id="rId9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audio" Target="../media/audio9.wav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audio" Target="../media/audio7.wav"/><Relationship Id="rId10" Type="http://schemas.openxmlformats.org/officeDocument/2006/relationships/image" Target="../media/image83.png"/><Relationship Id="rId4" Type="http://schemas.openxmlformats.org/officeDocument/2006/relationships/audio" Target="../media/audio3.wav"/><Relationship Id="rId9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8.wav"/><Relationship Id="rId7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87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audio" Target="../media/audio2.wav"/><Relationship Id="rId7" Type="http://schemas.openxmlformats.org/officeDocument/2006/relationships/image" Target="../media/image9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audio" Target="../media/audio4.wav"/><Relationship Id="rId9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5.png"/><Relationship Id="rId4" Type="http://schemas.openxmlformats.org/officeDocument/2006/relationships/audio" Target="../media/audio6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audio" Target="../media/audio7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audio" Target="../media/audio12.wav"/><Relationship Id="rId4" Type="http://schemas.openxmlformats.org/officeDocument/2006/relationships/audio" Target="../media/audio10.wav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8.wav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10" Type="http://schemas.openxmlformats.org/officeDocument/2006/relationships/image" Target="../media/image104.jpeg"/><Relationship Id="rId4" Type="http://schemas.openxmlformats.org/officeDocument/2006/relationships/audio" Target="../media/audio11.wav"/><Relationship Id="rId9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0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audio" Target="../media/audio11.wav"/><Relationship Id="rId4" Type="http://schemas.openxmlformats.org/officeDocument/2006/relationships/audio" Target="../media/audio4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audio" Target="../media/audio8.wav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audio" Target="../media/audio11.wav"/><Relationship Id="rId4" Type="http://schemas.openxmlformats.org/officeDocument/2006/relationships/audio" Target="../media/audio4.wav"/><Relationship Id="rId9" Type="http://schemas.openxmlformats.org/officeDocument/2006/relationships/image" Target="../media/image29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8.wav"/><Relationship Id="rId7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11" Type="http://schemas.openxmlformats.org/officeDocument/2006/relationships/image" Target="../media/image65.jpeg"/><Relationship Id="rId5" Type="http://schemas.openxmlformats.org/officeDocument/2006/relationships/audio" Target="../media/audio11.wav"/><Relationship Id="rId10" Type="http://schemas.openxmlformats.org/officeDocument/2006/relationships/image" Target="../media/image102.png"/><Relationship Id="rId4" Type="http://schemas.openxmlformats.org/officeDocument/2006/relationships/audio" Target="../media/audio4.wav"/><Relationship Id="rId9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audio" Target="../media/audio8.wav"/><Relationship Id="rId4" Type="http://schemas.openxmlformats.org/officeDocument/2006/relationships/audio" Target="../media/audio3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audio" Target="../media/audio6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png"/><Relationship Id="rId4" Type="http://schemas.openxmlformats.org/officeDocument/2006/relationships/audio" Target="../media/audio1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audio" Target="../media/audio3.wav"/><Relationship Id="rId7" Type="http://schemas.openxmlformats.org/officeDocument/2006/relationships/image" Target="../media/image1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audio" Target="../media/audio6.wav"/><Relationship Id="rId9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audio" Target="../media/audio10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audio" Target="../media/audio8.wav"/><Relationship Id="rId4" Type="http://schemas.openxmlformats.org/officeDocument/2006/relationships/audio" Target="../media/audio4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audio" Target="../media/audio1.wav"/><Relationship Id="rId7" Type="http://schemas.openxmlformats.org/officeDocument/2006/relationships/image" Target="../media/image1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audio" Target="../media/audio3.wav"/><Relationship Id="rId9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audio" Target="../media/audio1.wav"/><Relationship Id="rId7" Type="http://schemas.openxmlformats.org/officeDocument/2006/relationships/image" Target="../media/image13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10" Type="http://schemas.openxmlformats.org/officeDocument/2006/relationships/image" Target="../media/image133.emf"/><Relationship Id="rId4" Type="http://schemas.openxmlformats.org/officeDocument/2006/relationships/audio" Target="../media/audio6.wav"/><Relationship Id="rId9" Type="http://schemas.openxmlformats.org/officeDocument/2006/relationships/image" Target="../media/image13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audio" Target="../media/audio3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audio" Target="../media/audio3.wav"/><Relationship Id="rId7" Type="http://schemas.openxmlformats.org/officeDocument/2006/relationships/image" Target="../media/image14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3.wav"/><Relationship Id="rId7" Type="http://schemas.openxmlformats.org/officeDocument/2006/relationships/image" Target="../media/image14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143.png"/><Relationship Id="rId4" Type="http://schemas.openxmlformats.org/officeDocument/2006/relationships/audio" Target="../media/audio4.wav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4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9.png"/><Relationship Id="rId4" Type="http://schemas.openxmlformats.org/officeDocument/2006/relationships/audio" Target="../media/audio14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2564904"/>
            <a:ext cx="7848872" cy="216024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84213" y="2420938"/>
            <a:ext cx="7772400" cy="2043112"/>
          </a:xfrm>
          <a:solidFill>
            <a:schemeClr val="bg1"/>
          </a:solidFill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99"/>
                </a:solidFill>
              </a:rPr>
              <a:t>MINIŠKOLA</a:t>
            </a:r>
            <a:br>
              <a:rPr lang="cs-CZ" b="1" dirty="0" smtClean="0">
                <a:solidFill>
                  <a:srgbClr val="000099"/>
                </a:solidFill>
              </a:rPr>
            </a:br>
            <a:r>
              <a:rPr lang="sk-SK" b="1" dirty="0" smtClean="0">
                <a:solidFill>
                  <a:srgbClr val="000099"/>
                </a:solidFill>
              </a:rPr>
              <a:t>DETOXIKÁCIE</a:t>
            </a:r>
            <a:endParaRPr lang="cs-CZ" b="1" dirty="0" smtClean="0">
              <a:solidFill>
                <a:srgbClr val="000099"/>
              </a:solidFill>
            </a:endParaRPr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1403648" y="1340768"/>
            <a:ext cx="6400800" cy="911225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chemeClr val="bg1"/>
                </a:solidFill>
              </a:rPr>
              <a:t>MUDr. Josef Jonáš</a:t>
            </a:r>
          </a:p>
        </p:txBody>
      </p:sp>
      <p:pic>
        <p:nvPicPr>
          <p:cNvPr id="2052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13176"/>
            <a:ext cx="1908212" cy="119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7DD31-2EDE-40F8-A7AE-ADD046C68E9C}" type="slidenum">
              <a:rPr lang="cs-CZ"/>
              <a:pPr>
                <a:defRPr/>
              </a:pPr>
              <a:t>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3399"/>
            </a:gs>
            <a:gs pos="30000">
              <a:srgbClr val="FF6633"/>
            </a:gs>
            <a:gs pos="50000">
              <a:srgbClr val="FFFF00"/>
            </a:gs>
            <a:gs pos="67000">
              <a:srgbClr val="01A78F"/>
            </a:gs>
            <a:gs pos="96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4834880" cy="11430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sk-SK" b="1" dirty="0">
                <a:solidFill>
                  <a:schemeClr val="bg1"/>
                </a:solidFill>
              </a:rPr>
              <a:t>Ako je to možné?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395536" y="4509120"/>
            <a:ext cx="8229600" cy="1833563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sk-SK" dirty="0">
                <a:solidFill>
                  <a:schemeClr val="bg1"/>
                </a:solidFill>
              </a:rPr>
              <a:t>Toxíny z organizmu je schopný odstrániť iba </a:t>
            </a:r>
            <a:r>
              <a:rPr lang="sk-SK" b="1" u="sng" dirty="0">
                <a:solidFill>
                  <a:srgbClr val="FFFF00"/>
                </a:solidFill>
              </a:rPr>
              <a:t>imunitný systém</a:t>
            </a:r>
            <a:r>
              <a:rPr lang="sk-SK" dirty="0">
                <a:solidFill>
                  <a:schemeClr val="bg1"/>
                </a:solidFill>
              </a:rPr>
              <a:t>, 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sk-SK" dirty="0" smtClean="0">
                <a:solidFill>
                  <a:schemeClr val="bg1"/>
                </a:solidFill>
              </a:rPr>
              <a:t>ktorý </a:t>
            </a:r>
            <a:r>
              <a:rPr lang="sk-SK" dirty="0">
                <a:solidFill>
                  <a:schemeClr val="bg1"/>
                </a:solidFill>
              </a:rPr>
              <a:t>ich dopraví k vylučovacím orgánom.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E95F8-D703-4CA0-A819-AD3CEBC9208F}" type="slidenum">
              <a:rPr lang="cs-CZ"/>
              <a:pPr>
                <a:defRPr/>
              </a:pPr>
              <a:t>10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6631"/>
            <a:ext cx="2781090" cy="4283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allAtOnce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4"/>
          <p:cNvSpPr txBox="1">
            <a:spLocks/>
          </p:cNvSpPr>
          <p:nvPr/>
        </p:nvSpPr>
        <p:spPr bwMode="auto">
          <a:xfrm>
            <a:off x="457200" y="274638"/>
            <a:ext cx="8229600" cy="1354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600" dirty="0" err="1" smtClean="0">
                <a:solidFill>
                  <a:srgbClr val="000099"/>
                </a:solidFill>
              </a:rPr>
              <a:t>Emocionálne</a:t>
            </a:r>
            <a:r>
              <a:rPr lang="cs-CZ" sz="3600" dirty="0" smtClean="0">
                <a:solidFill>
                  <a:srgbClr val="000099"/>
                </a:solidFill>
              </a:rPr>
              <a:t> </a:t>
            </a:r>
            <a:r>
              <a:rPr lang="cs-CZ" sz="3600" dirty="0" err="1" smtClean="0">
                <a:solidFill>
                  <a:srgbClr val="000099"/>
                </a:solidFill>
              </a:rPr>
              <a:t>toxíny</a:t>
            </a:r>
            <a:r>
              <a:rPr lang="cs-CZ" sz="3600" dirty="0">
                <a:solidFill>
                  <a:srgbClr val="000099"/>
                </a:solidFill>
              </a:rPr>
              <a:t/>
            </a:r>
            <a:br>
              <a:rPr lang="cs-CZ" sz="3600" dirty="0">
                <a:solidFill>
                  <a:srgbClr val="000099"/>
                </a:solidFill>
              </a:rPr>
            </a:br>
            <a:r>
              <a:rPr lang="cs-CZ" sz="3600" dirty="0">
                <a:solidFill>
                  <a:srgbClr val="000099"/>
                </a:solidFill>
              </a:rPr>
              <a:t>PREPARÁTY</a:t>
            </a: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5230813" y="2636912"/>
            <a:ext cx="3455987" cy="79216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smtClean="0">
                <a:solidFill>
                  <a:srgbClr val="FF0000"/>
                </a:solidFill>
              </a:rPr>
              <a:t>Emoce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1043608" y="5013176"/>
            <a:ext cx="3455988" cy="792163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err="1" smtClean="0">
                <a:solidFill>
                  <a:srgbClr val="FF0000"/>
                </a:solidFill>
              </a:rPr>
              <a:t>Streson</a:t>
            </a: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06" y="3825176"/>
            <a:ext cx="2376000" cy="2376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70" y="2105026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942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140383"/>
            <a:ext cx="2669854" cy="2772005"/>
          </a:xfrm>
          <a:prstGeom prst="rect">
            <a:avLst/>
          </a:prstGeom>
        </p:spPr>
      </p:pic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b="1" dirty="0">
                <a:solidFill>
                  <a:schemeClr val="bg1"/>
                </a:solidFill>
              </a:rPr>
              <a:t>Prečo to teda nerobí</a:t>
            </a:r>
            <a:r>
              <a:rPr lang="cs-CZ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1547813" y="5157788"/>
            <a:ext cx="5976937" cy="9366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cs-CZ" b="1" dirty="0" err="1" smtClean="0">
                <a:solidFill>
                  <a:srgbClr val="000099"/>
                </a:solidFill>
              </a:rPr>
              <a:t>Bránime</a:t>
            </a:r>
            <a:r>
              <a:rPr lang="cs-CZ" b="1" dirty="0" smtClean="0">
                <a:solidFill>
                  <a:srgbClr val="000099"/>
                </a:solidFill>
              </a:rPr>
              <a:t> mu v tom my sami!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AACE6A-6121-46C6-8C4D-F2582C2BFDAA}" type="slidenum">
              <a:rPr lang="cs-CZ"/>
              <a:pPr>
                <a:defRPr/>
              </a:pPr>
              <a:t>11</a:t>
            </a:fld>
            <a:endParaRPr lang="cs-CZ"/>
          </a:p>
        </p:txBody>
      </p:sp>
      <p:sp>
        <p:nvSpPr>
          <p:cNvPr id="3" name="Obláček 2"/>
          <p:cNvSpPr/>
          <p:nvPr/>
        </p:nvSpPr>
        <p:spPr>
          <a:xfrm rot="19797628" flipH="1">
            <a:off x="2111375" y="1649413"/>
            <a:ext cx="2049463" cy="1654175"/>
          </a:xfrm>
          <a:prstGeom prst="cloudCallout">
            <a:avLst>
              <a:gd name="adj1" fmla="val -62218"/>
              <a:gd name="adj2" fmla="val 78692"/>
            </a:avLst>
          </a:prstGeom>
          <a:solidFill>
            <a:srgbClr val="FFFF00"/>
          </a:solidFill>
          <a:ln w="28575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3452813" y="2128838"/>
            <a:ext cx="43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2555875" y="2014538"/>
            <a:ext cx="43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5400" b="1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3021013" y="1628775"/>
            <a:ext cx="43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54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2987675" y="2349500"/>
            <a:ext cx="431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5400" b="1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2124075" y="2235200"/>
            <a:ext cx="43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  <p:bldP spid="3" grpId="0" animBg="1"/>
      <p:bldP spid="5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500">
              <a:srgbClr val="BDD29F"/>
            </a:gs>
            <a:gs pos="9000">
              <a:schemeClr val="accent2">
                <a:lumMod val="50000"/>
              </a:schemeClr>
            </a:gs>
            <a:gs pos="57000">
              <a:srgbClr val="9CB86E"/>
            </a:gs>
            <a:gs pos="80000">
              <a:srgbClr val="156B13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630BF-907A-445F-AF52-4E40AC0BA960}" type="slidenum">
              <a:rPr lang="cs-CZ"/>
              <a:pPr>
                <a:defRPr/>
              </a:pPr>
              <a:t>12</a:t>
            </a:fld>
            <a:endParaRPr lang="cs-CZ"/>
          </a:p>
        </p:txBody>
      </p:sp>
      <p:sp>
        <p:nvSpPr>
          <p:cNvPr id="14339" name="Obdélník 4"/>
          <p:cNvSpPr>
            <a:spLocks noChangeArrowheads="1"/>
          </p:cNvSpPr>
          <p:nvPr/>
        </p:nvSpPr>
        <p:spPr bwMode="auto">
          <a:xfrm>
            <a:off x="539750" y="476672"/>
            <a:ext cx="80646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k-SK" sz="3200" b="1" dirty="0">
                <a:solidFill>
                  <a:srgbClr val="FFFF00"/>
                </a:solidFill>
              </a:rPr>
              <a:t>Keby si krokodíl </a:t>
            </a:r>
            <a:r>
              <a:rPr lang="sk-SK" sz="3200" b="1" dirty="0" smtClean="0">
                <a:solidFill>
                  <a:srgbClr val="FFFF00"/>
                </a:solidFill>
              </a:rPr>
              <a:t>nasadil</a:t>
            </a:r>
          </a:p>
          <a:p>
            <a:r>
              <a:rPr lang="sk-SK" sz="3200" b="1" dirty="0" smtClean="0">
                <a:solidFill>
                  <a:srgbClr val="FFFF00"/>
                </a:solidFill>
              </a:rPr>
              <a:t>hlavu </a:t>
            </a:r>
            <a:r>
              <a:rPr lang="sk-SK" sz="3200" b="1" dirty="0">
                <a:solidFill>
                  <a:srgbClr val="FFFF00"/>
                </a:solidFill>
              </a:rPr>
              <a:t>človeka</a:t>
            </a:r>
            <a:r>
              <a:rPr lang="cs-CZ" sz="3200" b="1" dirty="0" smtClean="0">
                <a:solidFill>
                  <a:srgbClr val="FFFF00"/>
                </a:solidFill>
              </a:rPr>
              <a:t>... 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31838" y="4941168"/>
            <a:ext cx="80646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...</a:t>
            </a:r>
            <a:r>
              <a:rPr lang="sk-SK" sz="3200" dirty="0"/>
              <a:t> </a:t>
            </a:r>
            <a:r>
              <a:rPr lang="sk-SK" sz="3200" b="1" dirty="0" smtClean="0">
                <a:solidFill>
                  <a:srgbClr val="FFFF00"/>
                </a:solidFill>
              </a:rPr>
              <a:t>neprežil </a:t>
            </a:r>
            <a:r>
              <a:rPr lang="sk-SK" sz="3200" b="1" dirty="0">
                <a:solidFill>
                  <a:srgbClr val="FFFF00"/>
                </a:solidFill>
              </a:rPr>
              <a:t>by vo </a:t>
            </a:r>
            <a:r>
              <a:rPr lang="sk-SK" sz="3200" b="1" dirty="0" smtClean="0">
                <a:solidFill>
                  <a:srgbClr val="FFFF00"/>
                </a:solidFill>
              </a:rPr>
              <a:t>svojej nehygienickej barine </a:t>
            </a:r>
            <a:r>
              <a:rPr lang="sk-SK" sz="3200" b="1" dirty="0">
                <a:solidFill>
                  <a:srgbClr val="FFFF00"/>
                </a:solidFill>
              </a:rPr>
              <a:t>na </a:t>
            </a:r>
            <a:r>
              <a:rPr lang="sk-SK" sz="3200" b="1" dirty="0" smtClean="0">
                <a:solidFill>
                  <a:srgbClr val="FFFF00"/>
                </a:solidFill>
              </a:rPr>
              <a:t>zdochlinách </a:t>
            </a:r>
            <a:r>
              <a:rPr lang="sk-SK" sz="3200" b="1" dirty="0">
                <a:solidFill>
                  <a:srgbClr val="FFFF00"/>
                </a:solidFill>
              </a:rPr>
              <a:t>ani tri dni.</a:t>
            </a:r>
            <a:endParaRPr lang="cs-CZ" sz="3200" b="1" dirty="0">
              <a:solidFill>
                <a:srgbClr val="FFFF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9414">
            <a:off x="2075291" y="1268764"/>
            <a:ext cx="6374604" cy="38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500"/>
          </a:xfrm>
        </p:spPr>
        <p:txBody>
          <a:bodyPr/>
          <a:lstStyle/>
          <a:p>
            <a:pPr lvl="0"/>
            <a:r>
              <a:rPr lang="sk-SK" sz="3200" b="1" dirty="0">
                <a:solidFill>
                  <a:schemeClr val="bg1"/>
                </a:solidFill>
              </a:rPr>
              <a:t>Človek svojou komplikovanou psychikou sám bráni telu, aby sa </a:t>
            </a:r>
            <a:r>
              <a:rPr lang="sk-SK" sz="3200" b="1" dirty="0" smtClean="0">
                <a:solidFill>
                  <a:schemeClr val="bg1"/>
                </a:solidFill>
              </a:rPr>
              <a:t>zbavovalo </a:t>
            </a:r>
            <a:r>
              <a:rPr lang="sk-SK" sz="3200" b="1" dirty="0">
                <a:solidFill>
                  <a:schemeClr val="bg1"/>
                </a:solidFill>
              </a:rPr>
              <a:t>toxínov.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040A7-E049-42CB-8ADC-FA0225305591}" type="slidenum">
              <a:rPr lang="cs-CZ"/>
              <a:pPr>
                <a:defRPr/>
              </a:pPr>
              <a:t>13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69" y="1916832"/>
            <a:ext cx="3593651" cy="441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2"/>
          <p:cNvSpPr>
            <a:spLocks noGrp="1"/>
          </p:cNvSpPr>
          <p:nvPr>
            <p:ph type="title"/>
          </p:nvPr>
        </p:nvSpPr>
        <p:spPr>
          <a:xfrm>
            <a:off x="827584" y="1340768"/>
            <a:ext cx="7571184" cy="3514402"/>
          </a:xfrm>
          <a:solidFill>
            <a:schemeClr val="bg1"/>
          </a:solidFill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sk-SK" sz="3200" dirty="0">
                <a:solidFill>
                  <a:srgbClr val="000099"/>
                </a:solidFill>
              </a:rPr>
              <a:t>Preparáty Joalis </a:t>
            </a:r>
            <a:r>
              <a:rPr lang="sk-SK" sz="3200" dirty="0" smtClean="0">
                <a:solidFill>
                  <a:srgbClr val="000099"/>
                </a:solidFill>
              </a:rPr>
              <a:t/>
            </a:r>
            <a:br>
              <a:rPr lang="sk-SK" sz="3200" dirty="0" smtClean="0">
                <a:solidFill>
                  <a:srgbClr val="000099"/>
                </a:solidFill>
              </a:rPr>
            </a:br>
            <a:r>
              <a:rPr lang="sk-SK" sz="3200" dirty="0" smtClean="0">
                <a:solidFill>
                  <a:srgbClr val="000099"/>
                </a:solidFill>
              </a:rPr>
              <a:t>pracujú </a:t>
            </a:r>
            <a:r>
              <a:rPr lang="sk-SK" sz="3200" dirty="0">
                <a:solidFill>
                  <a:srgbClr val="000099"/>
                </a:solidFill>
              </a:rPr>
              <a:t>so psychikou človeka </a:t>
            </a:r>
            <a:r>
              <a:rPr lang="sk-SK" sz="3200" b="1" dirty="0">
                <a:solidFill>
                  <a:srgbClr val="FF0000"/>
                </a:solidFill>
              </a:rPr>
              <a:t>a pomocou informácie </a:t>
            </a:r>
            <a:r>
              <a:rPr lang="sk-SK" sz="3200" dirty="0" smtClean="0">
                <a:solidFill>
                  <a:srgbClr val="000099"/>
                </a:solidFill>
              </a:rPr>
              <a:t/>
            </a:r>
            <a:br>
              <a:rPr lang="sk-SK" sz="3200" dirty="0" smtClean="0">
                <a:solidFill>
                  <a:srgbClr val="000099"/>
                </a:solidFill>
              </a:rPr>
            </a:br>
            <a:r>
              <a:rPr lang="sk-SK" sz="3200" dirty="0" smtClean="0">
                <a:solidFill>
                  <a:srgbClr val="000099"/>
                </a:solidFill>
              </a:rPr>
              <a:t>dávajú </a:t>
            </a:r>
            <a:r>
              <a:rPr lang="sk-SK" sz="3200" dirty="0">
                <a:solidFill>
                  <a:srgbClr val="000099"/>
                </a:solidFill>
              </a:rPr>
              <a:t>organizmu možnosť </a:t>
            </a:r>
            <a:r>
              <a:rPr lang="sk-SK" sz="3200" dirty="0" smtClean="0">
                <a:solidFill>
                  <a:srgbClr val="000099"/>
                </a:solidFill>
              </a:rPr>
              <a:t/>
            </a:r>
            <a:br>
              <a:rPr lang="sk-SK" sz="3200" dirty="0" smtClean="0">
                <a:solidFill>
                  <a:srgbClr val="000099"/>
                </a:solidFill>
              </a:rPr>
            </a:br>
            <a:r>
              <a:rPr lang="sk-SK" sz="3200" b="1" dirty="0" smtClean="0">
                <a:solidFill>
                  <a:srgbClr val="FF0000"/>
                </a:solidFill>
              </a:rPr>
              <a:t>sa </a:t>
            </a:r>
            <a:r>
              <a:rPr lang="sk-SK" sz="3200" b="1" dirty="0">
                <a:solidFill>
                  <a:srgbClr val="FF0000"/>
                </a:solidFill>
              </a:rPr>
              <a:t>toxínov zbaviť</a:t>
            </a:r>
            <a:endParaRPr lang="cs-CZ" sz="3200" b="1" dirty="0" smtClean="0">
              <a:solidFill>
                <a:srgbClr val="FF0000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4670D-ACA4-40B5-A6F5-0C19EA4ED38C}" type="slidenum">
              <a:rPr lang="cs-CZ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b="1" dirty="0" smtClean="0">
                <a:solidFill>
                  <a:schemeClr val="bg1"/>
                </a:solidFill>
              </a:rPr>
              <a:t>K preparátu </a:t>
            </a:r>
            <a:r>
              <a:rPr lang="cs-CZ" sz="3200" b="1" dirty="0" err="1" smtClean="0">
                <a:solidFill>
                  <a:srgbClr val="FFFF00"/>
                </a:solidFill>
              </a:rPr>
              <a:t>MindDren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sk-SK" sz="3200" b="1" dirty="0">
                <a:solidFill>
                  <a:schemeClr val="bg1"/>
                </a:solidFill>
              </a:rPr>
              <a:t>môžeme pridať</a:t>
            </a:r>
            <a:r>
              <a:rPr lang="cs-CZ" sz="3200" b="1" dirty="0" smtClean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F4F98-A16C-46E0-99CD-B7E298EF306C}" type="slidenum">
              <a:rPr lang="cs-CZ"/>
              <a:pPr>
                <a:defRPr/>
              </a:pPr>
              <a:t>15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4643438" y="1787525"/>
            <a:ext cx="2881312" cy="647700"/>
          </a:xfrm>
          <a:prstGeom prst="flowChartAlternateProcess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ANTIMETAL</a:t>
            </a: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4643438" y="2781300"/>
            <a:ext cx="2881312" cy="649288"/>
          </a:xfrm>
          <a:prstGeom prst="flowChartAlternateProcess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ANTICHEMIK</a:t>
            </a: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4643438" y="3716338"/>
            <a:ext cx="2881312" cy="649287"/>
          </a:xfrm>
          <a:prstGeom prst="flowChartAlternateProcess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IONYX</a:t>
            </a: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4643438" y="4724400"/>
            <a:ext cx="2879725" cy="649288"/>
          </a:xfrm>
          <a:prstGeom prst="flowChartAlternateProcess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ANTIDROG</a:t>
            </a:r>
          </a:p>
        </p:txBody>
      </p:sp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937"/>
            <a:ext cx="2160588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7" name="TextovéPole 8"/>
          <p:cNvSpPr txBox="1">
            <a:spLocks noChangeArrowheads="1"/>
          </p:cNvSpPr>
          <p:nvPr/>
        </p:nvSpPr>
        <p:spPr bwMode="auto">
          <a:xfrm>
            <a:off x="3203848" y="2984644"/>
            <a:ext cx="1008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6000" b="1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5" grpId="0" animBg="1"/>
      <p:bldP spid="6" grpId="0" animBg="1"/>
      <p:bldP spid="7" grpId="0" animBg="1"/>
      <p:bldP spid="8" grpId="0" animBg="1"/>
      <p:bldP spid="174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000099"/>
                </a:solidFill>
              </a:rPr>
              <a:t>Anorganické toxíny sa potom </a:t>
            </a:r>
            <a:r>
              <a:rPr lang="sk-SK" sz="3200" b="1" dirty="0" smtClean="0">
                <a:solidFill>
                  <a:srgbClr val="000099"/>
                </a:solidFill>
              </a:rPr>
              <a:t>vylučujú niekoľko týždňov, a</a:t>
            </a:r>
            <a:r>
              <a:rPr lang="sk-SK" sz="3200" b="1" dirty="0">
                <a:solidFill>
                  <a:srgbClr val="000099"/>
                </a:solidFill>
              </a:rPr>
              <a:t> to cez</a:t>
            </a:r>
            <a:r>
              <a:rPr lang="cs-CZ" sz="3200" b="1" dirty="0" smtClean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2514D-AE10-4C3D-B7F2-456C5B461D6D}" type="slidenum">
              <a:rPr lang="cs-CZ"/>
              <a:pPr>
                <a:defRPr/>
              </a:pPr>
              <a:t>16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3276600" y="2276475"/>
            <a:ext cx="2879725" cy="647700"/>
          </a:xfrm>
          <a:prstGeom prst="flowChartAlternateProcess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rgbClr val="000099"/>
                </a:solidFill>
              </a:rPr>
              <a:t>obličky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3348038" y="3106738"/>
            <a:ext cx="2879725" cy="647700"/>
          </a:xfrm>
          <a:prstGeom prst="flowChartAlternateProcess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rgbClr val="000099"/>
                </a:solidFill>
              </a:rPr>
              <a:t>hrubé </a:t>
            </a:r>
            <a:r>
              <a:rPr lang="cs-CZ" sz="2800" b="1" dirty="0" err="1" smtClean="0">
                <a:solidFill>
                  <a:srgbClr val="000099"/>
                </a:solidFill>
              </a:rPr>
              <a:t>črevo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3367088" y="4005263"/>
            <a:ext cx="2879725" cy="647700"/>
          </a:xfrm>
          <a:prstGeom prst="flowChartAlternateProcess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rgbClr val="000099"/>
                </a:solidFill>
              </a:rPr>
              <a:t>dýchacie</a:t>
            </a:r>
            <a:r>
              <a:rPr lang="cs-CZ" sz="2800" b="1" dirty="0" smtClean="0">
                <a:solidFill>
                  <a:srgbClr val="000099"/>
                </a:solidFill>
              </a:rPr>
              <a:t> </a:t>
            </a:r>
            <a:r>
              <a:rPr lang="cs-CZ" sz="2800" b="1" dirty="0">
                <a:solidFill>
                  <a:srgbClr val="000099"/>
                </a:solidFill>
              </a:rPr>
              <a:t>cesty</a:t>
            </a: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3348038" y="5013325"/>
            <a:ext cx="2879725" cy="647700"/>
          </a:xfrm>
          <a:prstGeom prst="flowChartAlternateProcess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rgbClr val="000099"/>
                </a:solidFill>
              </a:rPr>
              <a:t>kožu</a:t>
            </a:r>
            <a:endParaRPr lang="cs-CZ" sz="2800" b="1" dirty="0">
              <a:solidFill>
                <a:srgbClr val="000099"/>
              </a:solidFill>
            </a:endParaRPr>
          </a:p>
        </p:txBody>
      </p:sp>
      <p:pic>
        <p:nvPicPr>
          <p:cNvPr id="18440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87" t="3532" r="5978" b="3654"/>
          <a:stretch>
            <a:fillRect/>
          </a:stretch>
        </p:blipFill>
        <p:spPr bwMode="auto">
          <a:xfrm>
            <a:off x="1623219" y="1768187"/>
            <a:ext cx="87153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12" y="2757488"/>
            <a:ext cx="137318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19" y="3596887"/>
            <a:ext cx="120173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12" y="4624387"/>
            <a:ext cx="1671638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  <a:solidFill>
            <a:schemeClr val="bg1"/>
          </a:solidFill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000099"/>
                </a:solidFill>
              </a:rPr>
              <a:t>Dávali ste pozor? </a:t>
            </a:r>
            <a:r>
              <a:rPr lang="sk-SK" sz="3200" b="1" dirty="0" smtClean="0">
                <a:solidFill>
                  <a:srgbClr val="000099"/>
                </a:solidFill>
              </a:rPr>
              <a:t/>
            </a:r>
            <a:br>
              <a:rPr lang="sk-SK" sz="3200" b="1" dirty="0" smtClean="0">
                <a:solidFill>
                  <a:srgbClr val="000099"/>
                </a:solidFill>
              </a:rPr>
            </a:br>
            <a:r>
              <a:rPr lang="sk-SK" sz="3200" b="1" dirty="0" smtClean="0">
                <a:solidFill>
                  <a:srgbClr val="000099"/>
                </a:solidFill>
              </a:rPr>
              <a:t>Skúste </a:t>
            </a:r>
            <a:r>
              <a:rPr lang="sk-SK" sz="3200" b="1" dirty="0">
                <a:solidFill>
                  <a:srgbClr val="000099"/>
                </a:solidFill>
              </a:rPr>
              <a:t>potom zodpovedať otázku</a:t>
            </a:r>
            <a:endParaRPr lang="cs-CZ" sz="3200" b="1" dirty="0" smtClean="0">
              <a:solidFill>
                <a:srgbClr val="000099"/>
              </a:solidFill>
            </a:endParaRP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468313" y="1916113"/>
            <a:ext cx="7138987" cy="1225550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sk-SK" dirty="0">
                <a:solidFill>
                  <a:srgbClr val="000099"/>
                </a:solidFill>
              </a:rPr>
              <a:t>Toxíny zo skupiny anorganických látok budeme </a:t>
            </a:r>
            <a:r>
              <a:rPr lang="sk-SK" dirty="0" err="1">
                <a:solidFill>
                  <a:srgbClr val="000099"/>
                </a:solidFill>
              </a:rPr>
              <a:t>detoxikovať</a:t>
            </a:r>
            <a:r>
              <a:rPr lang="sk-SK" dirty="0">
                <a:solidFill>
                  <a:srgbClr val="000099"/>
                </a:solidFill>
              </a:rPr>
              <a:t> preparátmi</a:t>
            </a:r>
            <a:r>
              <a:rPr lang="cs-CZ" dirty="0" smtClean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EA51-1572-4170-94C5-B6FB186B4952}" type="slidenum">
              <a:rPr lang="cs-CZ"/>
              <a:pPr>
                <a:defRPr/>
              </a:pPr>
              <a:t>17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2795588" y="4730750"/>
            <a:ext cx="2879725" cy="569913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0099"/>
                </a:solidFill>
              </a:rPr>
              <a:t>MINDDREN</a:t>
            </a: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2795588" y="5491163"/>
            <a:ext cx="2879725" cy="530225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0099"/>
                </a:solidFill>
              </a:rPr>
              <a:t>MELIDREN</a:t>
            </a: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2795588" y="4005263"/>
            <a:ext cx="2879725" cy="576262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0099"/>
                </a:solidFill>
              </a:rPr>
              <a:t>MALIDREN</a:t>
            </a: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2795588" y="3284538"/>
            <a:ext cx="2879725" cy="576262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0099"/>
                </a:solidFill>
              </a:rPr>
              <a:t>MUNDDREN</a:t>
            </a:r>
          </a:p>
        </p:txBody>
      </p:sp>
      <p:sp>
        <p:nvSpPr>
          <p:cNvPr id="19465" name="TextovéPole 1"/>
          <p:cNvSpPr txBox="1">
            <a:spLocks noChangeArrowheads="1"/>
          </p:cNvSpPr>
          <p:nvPr/>
        </p:nvSpPr>
        <p:spPr bwMode="auto">
          <a:xfrm>
            <a:off x="2016125" y="3311525"/>
            <a:ext cx="503238" cy="523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800" b="1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19466" name="TextovéPole 10"/>
          <p:cNvSpPr txBox="1">
            <a:spLocks noChangeArrowheads="1"/>
          </p:cNvSpPr>
          <p:nvPr/>
        </p:nvSpPr>
        <p:spPr bwMode="auto">
          <a:xfrm>
            <a:off x="2016125" y="4032250"/>
            <a:ext cx="503238" cy="5222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800" b="1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19467" name="TextovéPole 11"/>
          <p:cNvSpPr txBox="1">
            <a:spLocks noChangeArrowheads="1"/>
          </p:cNvSpPr>
          <p:nvPr/>
        </p:nvSpPr>
        <p:spPr bwMode="auto">
          <a:xfrm>
            <a:off x="2008188" y="4730750"/>
            <a:ext cx="504825" cy="523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800" b="1" dirty="0">
                <a:solidFill>
                  <a:srgbClr val="FF0000"/>
                </a:solidFill>
              </a:rPr>
              <a:t>3.</a:t>
            </a:r>
          </a:p>
        </p:txBody>
      </p:sp>
      <p:sp>
        <p:nvSpPr>
          <p:cNvPr id="19468" name="TextovéPole 12"/>
          <p:cNvSpPr txBox="1">
            <a:spLocks noChangeArrowheads="1"/>
          </p:cNvSpPr>
          <p:nvPr/>
        </p:nvSpPr>
        <p:spPr bwMode="auto">
          <a:xfrm>
            <a:off x="2016125" y="5489575"/>
            <a:ext cx="503238" cy="523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800" b="1" dirty="0">
                <a:solidFill>
                  <a:srgbClr val="FF0000"/>
                </a:solidFill>
              </a:rPr>
              <a:t>4.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 build="p" animBg="1"/>
      <p:bldP spid="5" grpId="0" animBg="1"/>
      <p:bldP spid="6" grpId="0" animBg="1"/>
      <p:bldP spid="7" grpId="0" animBg="1"/>
      <p:bldP spid="8" grpId="0" animBg="1"/>
      <p:bldP spid="19465" grpId="0" animBg="1"/>
      <p:bldP spid="19466" grpId="0" animBg="1"/>
      <p:bldP spid="19467" grpId="0" animBg="1"/>
      <p:bldP spid="194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1821B-FC2A-48EF-B54D-0ACCA6219C57}" type="slidenum">
              <a:rPr lang="cs-CZ"/>
              <a:pPr>
                <a:defRPr/>
              </a:pPr>
              <a:t>18</a:t>
            </a:fld>
            <a:endParaRPr lang="cs-CZ"/>
          </a:p>
        </p:txBody>
      </p:sp>
      <p:sp>
        <p:nvSpPr>
          <p:cNvPr id="2" name="Vývojový diagram: alternativní postup 1"/>
          <p:cNvSpPr/>
          <p:nvPr/>
        </p:nvSpPr>
        <p:spPr>
          <a:xfrm>
            <a:off x="1187450" y="1916113"/>
            <a:ext cx="6624638" cy="2881312"/>
          </a:xfrm>
          <a:prstGeom prst="flowChartAlternateProcess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sk-SK" sz="3200" b="1" dirty="0">
                <a:solidFill>
                  <a:srgbClr val="000099"/>
                </a:solidFill>
              </a:rPr>
              <a:t>Kto vybral možnosť 3, </a:t>
            </a:r>
            <a:endParaRPr lang="sk-SK" sz="3200" b="1" dirty="0" smtClean="0">
              <a:solidFill>
                <a:srgbClr val="000099"/>
              </a:solidFill>
            </a:endParaRPr>
          </a:p>
          <a:p>
            <a:pPr lvl="0" algn="ctr">
              <a:defRPr/>
            </a:pPr>
            <a:r>
              <a:rPr lang="sk-SK" sz="3200" b="1" dirty="0" smtClean="0">
                <a:solidFill>
                  <a:srgbClr val="000099"/>
                </a:solidFill>
              </a:rPr>
              <a:t>má </a:t>
            </a:r>
            <a:r>
              <a:rPr lang="sk-SK" sz="3200" b="1" dirty="0">
                <a:solidFill>
                  <a:srgbClr val="000099"/>
                </a:solidFill>
              </a:rPr>
              <a:t>na </a:t>
            </a:r>
            <a:r>
              <a:rPr lang="sk-SK" sz="3200" b="1" dirty="0" smtClean="0">
                <a:solidFill>
                  <a:srgbClr val="000099"/>
                </a:solidFill>
              </a:rPr>
              <a:t>to, </a:t>
            </a:r>
            <a:r>
              <a:rPr lang="sk-SK" sz="3200" b="1" dirty="0">
                <a:solidFill>
                  <a:srgbClr val="000099"/>
                </a:solidFill>
              </a:rPr>
              <a:t>aby sa zbavil napríklad migrény. </a:t>
            </a:r>
            <a:endParaRPr lang="cs-CZ" sz="3200" b="1" dirty="0">
              <a:solidFill>
                <a:srgbClr val="000099"/>
              </a:solidFill>
            </a:endParaRPr>
          </a:p>
          <a:p>
            <a:pPr algn="ctr">
              <a:spcBef>
                <a:spcPts val="1200"/>
              </a:spcBef>
              <a:defRPr/>
            </a:pPr>
            <a:r>
              <a:rPr lang="sk-SK" sz="3200" b="1" dirty="0" smtClean="0">
                <a:solidFill>
                  <a:srgbClr val="FF0000"/>
                </a:solidFill>
              </a:rPr>
              <a:t>Má </a:t>
            </a:r>
            <a:r>
              <a:rPr lang="sk-SK" sz="3200" b="1" dirty="0">
                <a:solidFill>
                  <a:srgbClr val="FF0000"/>
                </a:solidFill>
              </a:rPr>
              <a:t>na to skrátka hlavu </a:t>
            </a:r>
            <a:r>
              <a:rPr lang="cs-CZ" sz="2800" b="1" dirty="0" smtClean="0">
                <a:solidFill>
                  <a:srgbClr val="FF0000"/>
                </a:solidFill>
              </a:rPr>
              <a:t>!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6EEF4-58EF-45C2-BF4C-08C3D1F418D7}" type="slidenum">
              <a:rPr lang="cs-CZ"/>
              <a:pPr>
                <a:defRPr/>
              </a:pPr>
              <a:t>19</a:t>
            </a:fld>
            <a:endParaRPr lang="cs-CZ"/>
          </a:p>
        </p:txBody>
      </p:sp>
      <p:pic>
        <p:nvPicPr>
          <p:cNvPr id="21507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ovéPole 5"/>
          <p:cNvSpPr txBox="1">
            <a:spLocks noChangeArrowheads="1"/>
          </p:cNvSpPr>
          <p:nvPr/>
        </p:nvSpPr>
        <p:spPr bwMode="auto">
          <a:xfrm>
            <a:off x="2092325" y="2613025"/>
            <a:ext cx="54149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rgbClr val="000099"/>
                </a:solidFill>
                <a:latin typeface="Arial Black" pitchFamily="34" charset="0"/>
              </a:rPr>
              <a:t>Kapitola</a:t>
            </a:r>
          </a:p>
          <a:p>
            <a:pPr algn="ctr" eaLnBrk="1" hangingPunct="1"/>
            <a:r>
              <a:rPr lang="cs-CZ" sz="3200" b="1" dirty="0">
                <a:solidFill>
                  <a:srgbClr val="000099"/>
                </a:solidFill>
                <a:latin typeface="Arial Black" pitchFamily="34" charset="0"/>
              </a:rPr>
              <a:t>II.</a:t>
            </a:r>
          </a:p>
          <a:p>
            <a:pPr algn="ctr" eaLnBrk="1" hangingPunct="1"/>
            <a:r>
              <a:rPr lang="cs-CZ" sz="3600" b="1" dirty="0">
                <a:solidFill>
                  <a:srgbClr val="000099"/>
                </a:solidFill>
                <a:latin typeface="Arial Black" pitchFamily="34" charset="0"/>
              </a:rPr>
              <a:t>ORGANICKÉ </a:t>
            </a:r>
            <a:r>
              <a:rPr lang="cs-CZ" sz="3600" b="1" dirty="0" smtClean="0">
                <a:solidFill>
                  <a:srgbClr val="000099"/>
                </a:solidFill>
                <a:latin typeface="Arial Black" pitchFamily="34" charset="0"/>
              </a:rPr>
              <a:t>TOXÍNY</a:t>
            </a:r>
            <a:endParaRPr lang="cs-CZ" sz="3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63000">
              <a:srgbClr val="99FF66"/>
            </a:gs>
            <a:gs pos="73000">
              <a:srgbClr val="CCFFFF"/>
            </a:gs>
            <a:gs pos="27000">
              <a:schemeClr val="accent6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/>
          <a:lstStyle/>
          <a:p>
            <a:pPr lvl="0"/>
            <a:r>
              <a:rPr lang="sk-SK" sz="2800" b="1" dirty="0">
                <a:solidFill>
                  <a:srgbClr val="000099"/>
                </a:solidFill>
              </a:rPr>
              <a:t>Pochybuje ešte niekto nad poškodzujúcim vplyvom toxínov na náš organizmus?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44016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sk-SK" sz="2800" b="1" dirty="0">
                <a:solidFill>
                  <a:srgbClr val="000099"/>
                </a:solidFill>
              </a:rPr>
              <a:t>Rybníček ozdravíte tým, že ho </a:t>
            </a:r>
            <a:r>
              <a:rPr lang="sk-SK" sz="2800" b="1" dirty="0" smtClean="0">
                <a:solidFill>
                  <a:srgbClr val="000099"/>
                </a:solidFill>
              </a:rPr>
              <a:t>vyčistíte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sk-SK" sz="2800" b="1" dirty="0" smtClean="0">
                <a:solidFill>
                  <a:srgbClr val="000099"/>
                </a:solidFill>
              </a:rPr>
              <a:t>a</a:t>
            </a:r>
            <a:r>
              <a:rPr lang="sk-SK" sz="2800" b="1" dirty="0">
                <a:solidFill>
                  <a:srgbClr val="000099"/>
                </a:solidFill>
              </a:rPr>
              <a:t> zbavíte toxínov. </a:t>
            </a:r>
            <a:endParaRPr lang="sk-SK" sz="2800" b="1" dirty="0" smtClean="0">
              <a:solidFill>
                <a:srgbClr val="000099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sk-SK" sz="2800" b="1" dirty="0" smtClean="0">
                <a:solidFill>
                  <a:srgbClr val="000099"/>
                </a:solidFill>
              </a:rPr>
              <a:t>Rovnaké </a:t>
            </a:r>
            <a:r>
              <a:rPr lang="sk-SK" sz="2800" b="1" dirty="0">
                <a:solidFill>
                  <a:srgbClr val="000099"/>
                </a:solidFill>
              </a:rPr>
              <a:t>je to s vašim organizmom.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4BAD0-DB3E-4C47-A9C7-36E2F5FF62B5}" type="slidenum">
              <a:rPr lang="cs-CZ"/>
              <a:pPr>
                <a:defRPr/>
              </a:pPr>
              <a:t>2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00213"/>
            <a:ext cx="533400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65488"/>
            <a:ext cx="9525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4371975"/>
            <a:ext cx="9048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8890">
            <a:off x="923925" y="3008313"/>
            <a:ext cx="9747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4298">
            <a:off x="4330700" y="3402013"/>
            <a:ext cx="1027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2070">
            <a:off x="1096963" y="3986213"/>
            <a:ext cx="9810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1953">
            <a:off x="801688" y="3513138"/>
            <a:ext cx="865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405188"/>
            <a:ext cx="10572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1367">
            <a:off x="1993900" y="3938588"/>
            <a:ext cx="6921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C083C-475C-4779-9690-936ECA2AC20E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  <p:sp>
        <p:nvSpPr>
          <p:cNvPr id="3" name="Svislý svitek 2"/>
          <p:cNvSpPr/>
          <p:nvPr/>
        </p:nvSpPr>
        <p:spPr>
          <a:xfrm>
            <a:off x="611188" y="476250"/>
            <a:ext cx="7921625" cy="1439863"/>
          </a:xfrm>
          <a:prstGeom prst="verticalScroll">
            <a:avLst/>
          </a:prstGeom>
          <a:solidFill>
            <a:schemeClr val="bg1"/>
          </a:solidFill>
          <a:ln w="1905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dirty="0">
                <a:solidFill>
                  <a:srgbClr val="000099"/>
                </a:solidFill>
              </a:rPr>
              <a:t>Veľactené publikum už tuší</a:t>
            </a:r>
            <a:r>
              <a:rPr lang="cs-CZ" sz="3200" b="1" i="1" dirty="0" smtClean="0">
                <a:solidFill>
                  <a:srgbClr val="000099"/>
                </a:solidFill>
              </a:rPr>
              <a:t>...</a:t>
            </a:r>
            <a:endParaRPr lang="cs-CZ" sz="3200" b="1" i="1" dirty="0">
              <a:solidFill>
                <a:srgbClr val="000099"/>
              </a:solidFill>
            </a:endParaRPr>
          </a:p>
        </p:txBody>
      </p:sp>
      <p:sp>
        <p:nvSpPr>
          <p:cNvPr id="22532" name="TextovéPole 3"/>
          <p:cNvSpPr txBox="1">
            <a:spLocks noChangeArrowheads="1"/>
          </p:cNvSpPr>
          <p:nvPr/>
        </p:nvSpPr>
        <p:spPr bwMode="auto">
          <a:xfrm>
            <a:off x="490729" y="2276872"/>
            <a:ext cx="7991475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800" dirty="0">
                <a:solidFill>
                  <a:srgbClr val="000099"/>
                </a:solidFill>
              </a:rPr>
              <a:t>... </a:t>
            </a:r>
            <a:r>
              <a:rPr lang="sk-SK" sz="2800" dirty="0">
                <a:solidFill>
                  <a:srgbClr val="000099"/>
                </a:solidFill>
              </a:rPr>
              <a:t>že </a:t>
            </a:r>
            <a:r>
              <a:rPr lang="sk-SK" sz="2800" dirty="0" smtClean="0">
                <a:solidFill>
                  <a:srgbClr val="000099"/>
                </a:solidFill>
              </a:rPr>
              <a:t>sú </a:t>
            </a:r>
            <a:r>
              <a:rPr lang="sk-SK" sz="2800" dirty="0">
                <a:solidFill>
                  <a:srgbClr val="000099"/>
                </a:solidFill>
              </a:rPr>
              <a:t>to predovšetkým toxické bielkoviny </a:t>
            </a:r>
            <a:r>
              <a:rPr lang="sk-SK" sz="2800" b="1" dirty="0">
                <a:solidFill>
                  <a:srgbClr val="000099"/>
                </a:solidFill>
              </a:rPr>
              <a:t>mikroorganizmov</a:t>
            </a:r>
            <a:r>
              <a:rPr lang="cs-CZ" sz="2800" b="1" dirty="0" smtClean="0">
                <a:solidFill>
                  <a:srgbClr val="000099"/>
                </a:solidFill>
              </a:rPr>
              <a:t>.</a:t>
            </a:r>
            <a:r>
              <a:rPr lang="cs-CZ" sz="2800" dirty="0" smtClean="0">
                <a:solidFill>
                  <a:srgbClr val="000099"/>
                </a:solidFill>
              </a:rPr>
              <a:t> </a:t>
            </a:r>
          </a:p>
          <a:p>
            <a:pPr algn="ctr" eaLnBrk="1" hangingPunct="1">
              <a:spcBef>
                <a:spcPts val="1200"/>
              </a:spcBef>
            </a:pPr>
            <a:r>
              <a:rPr lang="sk-SK" sz="2800" dirty="0">
                <a:solidFill>
                  <a:srgbClr val="000099"/>
                </a:solidFill>
              </a:rPr>
              <a:t>Svojou toxicitou vynikajú predovšetkým </a:t>
            </a:r>
            <a:endParaRPr lang="sk-SK" sz="2800" dirty="0" smtClean="0">
              <a:solidFill>
                <a:srgbClr val="000099"/>
              </a:solidFill>
            </a:endParaRPr>
          </a:p>
          <a:p>
            <a:pPr algn="ctr" eaLnBrk="1" hangingPunct="1">
              <a:spcBef>
                <a:spcPts val="0"/>
              </a:spcBef>
            </a:pPr>
            <a:r>
              <a:rPr lang="sk-SK" sz="2800" b="1" u="sng" dirty="0" smtClean="0">
                <a:solidFill>
                  <a:srgbClr val="000099"/>
                </a:solidFill>
              </a:rPr>
              <a:t>toxíny </a:t>
            </a:r>
            <a:r>
              <a:rPr lang="sk-SK" sz="2800" b="1" u="sng" dirty="0">
                <a:solidFill>
                  <a:srgbClr val="000099"/>
                </a:solidFill>
              </a:rPr>
              <a:t>plesni</a:t>
            </a:r>
            <a:endParaRPr lang="cs-CZ" sz="2800" b="1" u="sng" dirty="0">
              <a:solidFill>
                <a:srgbClr val="000099"/>
              </a:solidFill>
            </a:endParaRPr>
          </a:p>
        </p:txBody>
      </p:sp>
      <p:sp>
        <p:nvSpPr>
          <p:cNvPr id="4" name="Výbuch 1 3"/>
          <p:cNvSpPr/>
          <p:nvPr/>
        </p:nvSpPr>
        <p:spPr>
          <a:xfrm>
            <a:off x="1459945" y="3960381"/>
            <a:ext cx="7308304" cy="2520280"/>
          </a:xfrm>
          <a:prstGeom prst="irregularSeal1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MYKOTOXÍNY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83" t="1893" r="4242" b="7941"/>
          <a:stretch/>
        </p:blipFill>
        <p:spPr>
          <a:xfrm>
            <a:off x="490728" y="5202678"/>
            <a:ext cx="1938435" cy="1260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532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  <a:alpha val="79000"/>
              </a:schemeClr>
            </a:gs>
            <a:gs pos="51000">
              <a:srgbClr val="66FF33"/>
            </a:gs>
            <a:gs pos="77000">
              <a:srgbClr val="A0E1FE"/>
            </a:gs>
            <a:gs pos="14000">
              <a:schemeClr val="accent6">
                <a:lumMod val="40000"/>
                <a:lumOff val="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F575EA-B5A4-48E1-8269-D6A957FBCCC4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  <p:sp>
        <p:nvSpPr>
          <p:cNvPr id="3" name="Obdélník 4"/>
          <p:cNvSpPr>
            <a:spLocks noChangeArrowheads="1"/>
          </p:cNvSpPr>
          <p:nvPr/>
        </p:nvSpPr>
        <p:spPr bwMode="auto">
          <a:xfrm>
            <a:off x="786694" y="432246"/>
            <a:ext cx="741732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sk-SK" sz="2800" dirty="0">
                <a:solidFill>
                  <a:srgbClr val="000099"/>
                </a:solidFill>
              </a:rPr>
              <a:t>K organickým toxínom patria tiež nedefinovateľné zlúčeniny vyskytujúce sa </a:t>
            </a:r>
            <a:r>
              <a:rPr lang="sk-SK" sz="2800" b="1" u="sng" dirty="0">
                <a:solidFill>
                  <a:srgbClr val="000099"/>
                </a:solidFill>
              </a:rPr>
              <a:t>v životnom prostredí</a:t>
            </a:r>
            <a:r>
              <a:rPr lang="cs-CZ" sz="2800" dirty="0" smtClean="0">
                <a:solidFill>
                  <a:srgbClr val="000099"/>
                </a:solidFill>
              </a:rPr>
              <a:t>.</a:t>
            </a:r>
            <a:endParaRPr lang="cs-CZ" sz="2800" dirty="0">
              <a:solidFill>
                <a:srgbClr val="000099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96952"/>
            <a:ext cx="3274014" cy="32740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73328"/>
            <a:ext cx="3084321" cy="1255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974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26858-05A2-44A2-9BF2-D1BB3CF16773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  <p:sp>
        <p:nvSpPr>
          <p:cNvPr id="3" name="Vývojový diagram: alternativní postup 2"/>
          <p:cNvSpPr/>
          <p:nvPr/>
        </p:nvSpPr>
        <p:spPr>
          <a:xfrm>
            <a:off x="611560" y="1724027"/>
            <a:ext cx="2881313" cy="647700"/>
          </a:xfrm>
          <a:prstGeom prst="flowChartAlternateProcess">
            <a:avLst/>
          </a:prstGeom>
          <a:solidFill>
            <a:srgbClr val="FFFF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EVIDREN</a:t>
            </a:r>
          </a:p>
        </p:txBody>
      </p:sp>
      <p:sp>
        <p:nvSpPr>
          <p:cNvPr id="4" name="Vývojový diagram: alternativní postup 3"/>
          <p:cNvSpPr/>
          <p:nvPr/>
        </p:nvSpPr>
        <p:spPr>
          <a:xfrm>
            <a:off x="4932040" y="4005064"/>
            <a:ext cx="2881313" cy="647700"/>
          </a:xfrm>
          <a:prstGeom prst="flowChartAlternateProcess">
            <a:avLst/>
          </a:prstGeom>
          <a:solidFill>
            <a:srgbClr val="FFFF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PEESDREN</a:t>
            </a:r>
          </a:p>
        </p:txBody>
      </p:sp>
      <p:pic>
        <p:nvPicPr>
          <p:cNvPr id="23557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73" y="2956133"/>
            <a:ext cx="2448000" cy="244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542" y="1129727"/>
            <a:ext cx="2481811" cy="24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sz="3600" b="1" dirty="0">
                <a:solidFill>
                  <a:schemeClr val="bg1"/>
                </a:solidFill>
              </a:rPr>
              <a:t>Prečo dva </a:t>
            </a:r>
            <a:r>
              <a:rPr lang="sk-SK" sz="3600" b="1" dirty="0" smtClean="0">
                <a:solidFill>
                  <a:schemeClr val="bg1"/>
                </a:solidFill>
              </a:rPr>
              <a:t>preparáty</a:t>
            </a:r>
            <a:r>
              <a:rPr lang="cs-CZ" sz="3600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00874-CB15-4AB3-80D4-DB46F9550428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696568" y="4487934"/>
            <a:ext cx="7920037" cy="846137"/>
          </a:xfrm>
          <a:prstGeom prst="flowChartAlternateProcess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rgbClr val="000099"/>
                </a:solidFill>
              </a:rPr>
              <a:t>Prvý je postavený na báze poškodzujúcich </a:t>
            </a:r>
            <a:r>
              <a:rPr lang="sk-SK" sz="2400" b="1" dirty="0" smtClean="0">
                <a:solidFill>
                  <a:srgbClr val="000099"/>
                </a:solidFill>
              </a:rPr>
              <a:t>emócií</a:t>
            </a:r>
            <a:r>
              <a:rPr lang="cs-CZ" sz="2400" b="1" dirty="0" smtClean="0">
                <a:solidFill>
                  <a:srgbClr val="000099"/>
                </a:solidFill>
              </a:rPr>
              <a:t>.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696568" y="5517232"/>
            <a:ext cx="7920037" cy="863600"/>
          </a:xfrm>
          <a:prstGeom prst="flowChartAlternateProcess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rgbClr val="000099"/>
                </a:solidFill>
              </a:rPr>
              <a:t>Druhý je postavený na báze poškodzujúceho </a:t>
            </a:r>
            <a:r>
              <a:rPr lang="sk-SK" sz="2400" b="1" dirty="0" smtClean="0">
                <a:solidFill>
                  <a:srgbClr val="000099"/>
                </a:solidFill>
              </a:rPr>
              <a:t>stresu.</a:t>
            </a:r>
            <a:endParaRPr lang="cs-CZ" sz="2400" b="1" dirty="0">
              <a:solidFill>
                <a:srgbClr val="000099"/>
              </a:solidFill>
            </a:endParaRPr>
          </a:p>
        </p:txBody>
      </p:sp>
      <p:pic>
        <p:nvPicPr>
          <p:cNvPr id="24582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14710">
            <a:off x="1060488" y="1758792"/>
            <a:ext cx="1730375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160">
            <a:off x="6368450" y="1401538"/>
            <a:ext cx="13462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67" y="1628799"/>
            <a:ext cx="3091268" cy="2419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2"/>
          <p:cNvSpPr>
            <a:spLocks noGrp="1"/>
          </p:cNvSpPr>
          <p:nvPr>
            <p:ph type="title"/>
          </p:nvPr>
        </p:nvSpPr>
        <p:spPr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chemeClr val="bg1"/>
                </a:solidFill>
              </a:rPr>
              <a:t>Nasledovať môžu </a:t>
            </a:r>
            <a:r>
              <a:rPr lang="cs-CZ" sz="3200" b="1" dirty="0" err="1" smtClean="0">
                <a:solidFill>
                  <a:schemeClr val="bg1"/>
                </a:solidFill>
              </a:rPr>
              <a:t>napr</a:t>
            </a:r>
            <a:r>
              <a:rPr lang="cs-CZ" sz="3200" b="1" dirty="0" smtClean="0">
                <a:solidFill>
                  <a:schemeClr val="bg1"/>
                </a:solidFill>
              </a:rPr>
              <a:t>. preparáty: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50511-2461-4F26-838E-4D231120E599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  <p:sp>
        <p:nvSpPr>
          <p:cNvPr id="4" name="Vývojový diagram: alternativní postup 3"/>
          <p:cNvSpPr/>
          <p:nvPr/>
        </p:nvSpPr>
        <p:spPr>
          <a:xfrm>
            <a:off x="3203575" y="3860800"/>
            <a:ext cx="2881313" cy="647700"/>
          </a:xfrm>
          <a:prstGeom prst="flowChartAlternateProcess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MIKROTOX</a:t>
            </a: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3203575" y="2636838"/>
            <a:ext cx="2881313" cy="647700"/>
          </a:xfrm>
          <a:prstGeom prst="flowChartAlternateProcess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MYKOTOX</a:t>
            </a:r>
          </a:p>
        </p:txBody>
      </p:sp>
      <p:pic>
        <p:nvPicPr>
          <p:cNvPr id="2560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781300"/>
            <a:ext cx="18018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57475"/>
            <a:ext cx="1801812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06110-32A4-4296-977F-BDE6C3C0EF0C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  <p:sp>
        <p:nvSpPr>
          <p:cNvPr id="2662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  <a:solidFill>
            <a:schemeClr val="bg1"/>
          </a:solidFill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000099"/>
                </a:solidFill>
              </a:rPr>
              <a:t>A teraz ďalšia </a:t>
            </a:r>
            <a:r>
              <a:rPr lang="sk-SK" sz="3200" b="1" dirty="0" smtClean="0">
                <a:solidFill>
                  <a:srgbClr val="000099"/>
                </a:solidFill>
              </a:rPr>
              <a:t>otázka</a:t>
            </a:r>
            <a:r>
              <a:rPr lang="cs-CZ" sz="3200" b="1" dirty="0" smtClean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26628" name="TextovéPole 4"/>
          <p:cNvSpPr txBox="1">
            <a:spLocks noChangeArrowheads="1"/>
          </p:cNvSpPr>
          <p:nvPr/>
        </p:nvSpPr>
        <p:spPr bwMode="auto">
          <a:xfrm>
            <a:off x="468313" y="1628775"/>
            <a:ext cx="8207375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sz="2800" b="1" dirty="0">
                <a:solidFill>
                  <a:srgbClr val="000099"/>
                </a:solidFill>
              </a:rPr>
              <a:t>Myslíte, že trochu plesne na jedle </a:t>
            </a:r>
            <a:r>
              <a:rPr lang="sk-SK" sz="2800" b="1" dirty="0" smtClean="0">
                <a:solidFill>
                  <a:srgbClr val="000099"/>
                </a:solidFill>
              </a:rPr>
              <a:t>neškodí</a:t>
            </a:r>
            <a:r>
              <a:rPr lang="cs-CZ" sz="2800" b="1" dirty="0" smtClean="0">
                <a:solidFill>
                  <a:srgbClr val="000099"/>
                </a:solidFill>
              </a:rPr>
              <a:t>? </a:t>
            </a:r>
            <a:r>
              <a:rPr lang="sk-SK" sz="2800" dirty="0">
                <a:solidFill>
                  <a:srgbClr val="000099"/>
                </a:solidFill>
              </a:rPr>
              <a:t>Budete radšej jesť čerstvé potraviny z domácej produkcie – alebo zlacnené oriešky s </a:t>
            </a:r>
            <a:r>
              <a:rPr lang="sk-SK" sz="2800" dirty="0" err="1">
                <a:solidFill>
                  <a:srgbClr val="000099"/>
                </a:solidFill>
              </a:rPr>
              <a:t>aflatoxínom</a:t>
            </a:r>
            <a:r>
              <a:rPr lang="sk-SK" sz="2800" dirty="0">
                <a:solidFill>
                  <a:srgbClr val="000099"/>
                </a:solidFill>
              </a:rPr>
              <a:t> a zapíjať ich </a:t>
            </a:r>
            <a:r>
              <a:rPr lang="sk-SK" sz="2800" dirty="0" err="1" smtClean="0">
                <a:solidFill>
                  <a:srgbClr val="000099"/>
                </a:solidFill>
              </a:rPr>
              <a:t>Evidrenom</a:t>
            </a:r>
            <a:r>
              <a:rPr lang="cs-CZ" sz="2800" dirty="0" smtClean="0">
                <a:solidFill>
                  <a:srgbClr val="000099"/>
                </a:solidFill>
              </a:rPr>
              <a:t>?</a:t>
            </a:r>
            <a:endParaRPr lang="cs-CZ" sz="2800" dirty="0">
              <a:solidFill>
                <a:srgbClr val="000099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684213" y="3789363"/>
            <a:ext cx="7704137" cy="647700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000099"/>
                </a:solidFill>
              </a:rPr>
              <a:t>Á</a:t>
            </a:r>
            <a:r>
              <a:rPr lang="cs-CZ" sz="2800" b="1" dirty="0" err="1" smtClean="0">
                <a:solidFill>
                  <a:srgbClr val="000099"/>
                </a:solidFill>
              </a:rPr>
              <a:t>no</a:t>
            </a:r>
            <a:r>
              <a:rPr lang="cs-CZ" sz="2800" b="1" dirty="0">
                <a:solidFill>
                  <a:srgbClr val="000099"/>
                </a:solidFill>
              </a:rPr>
              <a:t>, čerstvé = IQ nad 115</a:t>
            </a: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684213" y="4797425"/>
            <a:ext cx="7704137" cy="647700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rgbClr val="000099"/>
                </a:solidFill>
              </a:rPr>
              <a:t>Áno</a:t>
            </a:r>
            <a:r>
              <a:rPr lang="cs-CZ" sz="2800" b="1" dirty="0">
                <a:solidFill>
                  <a:srgbClr val="000099"/>
                </a:solidFill>
              </a:rPr>
              <a:t>, plesnivé = onkologický pacient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6839E-CA49-4A31-8238-E08E371A2BDD}" type="slidenum">
              <a:rPr lang="cs-CZ"/>
              <a:pPr>
                <a:defRPr/>
              </a:pPr>
              <a:t>26</a:t>
            </a:fld>
            <a:endParaRPr lang="cs-CZ"/>
          </a:p>
        </p:txBody>
      </p:sp>
      <p:pic>
        <p:nvPicPr>
          <p:cNvPr id="27651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922"/>
            <a:ext cx="9144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ovéPole 5"/>
          <p:cNvSpPr txBox="1">
            <a:spLocks noChangeArrowheads="1"/>
          </p:cNvSpPr>
          <p:nvPr/>
        </p:nvSpPr>
        <p:spPr bwMode="auto">
          <a:xfrm>
            <a:off x="1809750" y="2613025"/>
            <a:ext cx="59801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rgbClr val="000099"/>
                </a:solidFill>
                <a:latin typeface="Arial Black" pitchFamily="34" charset="0"/>
              </a:rPr>
              <a:t>Kapitola</a:t>
            </a:r>
          </a:p>
          <a:p>
            <a:pPr algn="ctr" eaLnBrk="1" hangingPunct="1"/>
            <a:r>
              <a:rPr lang="cs-CZ" sz="3200" b="1" dirty="0">
                <a:solidFill>
                  <a:srgbClr val="000099"/>
                </a:solidFill>
                <a:latin typeface="Arial Black" pitchFamily="34" charset="0"/>
              </a:rPr>
              <a:t>III.</a:t>
            </a:r>
          </a:p>
          <a:p>
            <a:pPr algn="ctr" eaLnBrk="1" hangingPunct="1"/>
            <a:r>
              <a:rPr lang="cs-CZ" sz="3600" b="1" dirty="0">
                <a:solidFill>
                  <a:srgbClr val="000099"/>
                </a:solidFill>
                <a:latin typeface="Arial Black" pitchFamily="34" charset="0"/>
              </a:rPr>
              <a:t>METABOLICKÉ </a:t>
            </a:r>
            <a:r>
              <a:rPr lang="cs-CZ" sz="3600" b="1" dirty="0" smtClean="0">
                <a:solidFill>
                  <a:srgbClr val="000099"/>
                </a:solidFill>
                <a:latin typeface="Arial Black" pitchFamily="34" charset="0"/>
              </a:rPr>
              <a:t>TOXÍNY</a:t>
            </a:r>
            <a:endParaRPr lang="cs-CZ" sz="3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98FC0-7E2C-4FF2-9805-3CDEA008E5BA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  <p:sp>
        <p:nvSpPr>
          <p:cNvPr id="4" name="Svislý svitek 3"/>
          <p:cNvSpPr/>
          <p:nvPr/>
        </p:nvSpPr>
        <p:spPr>
          <a:xfrm>
            <a:off x="405695" y="404664"/>
            <a:ext cx="8353425" cy="2663825"/>
          </a:xfrm>
          <a:prstGeom prst="verticalScroll">
            <a:avLst/>
          </a:prstGeom>
          <a:solidFill>
            <a:schemeClr val="bg1"/>
          </a:solidFill>
          <a:ln w="1905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dirty="0">
                <a:solidFill>
                  <a:srgbClr val="000099"/>
                </a:solidFill>
              </a:rPr>
              <a:t>Veľactené </a:t>
            </a:r>
            <a:r>
              <a:rPr lang="sk-SK" sz="2800" dirty="0" smtClean="0">
                <a:solidFill>
                  <a:srgbClr val="000099"/>
                </a:solidFill>
              </a:rPr>
              <a:t>publikum sa posadí ku skrini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dirty="0" smtClean="0">
                <a:solidFill>
                  <a:srgbClr val="000099"/>
                </a:solidFill>
              </a:rPr>
              <a:t>na </a:t>
            </a:r>
            <a:r>
              <a:rPr lang="sk-SK" sz="2800" dirty="0">
                <a:solidFill>
                  <a:srgbClr val="000099"/>
                </a:solidFill>
              </a:rPr>
              <a:t>potraviny, chladničke, špajzke, </a:t>
            </a:r>
            <a:r>
              <a:rPr lang="sk-SK" sz="2800" dirty="0" smtClean="0">
                <a:solidFill>
                  <a:srgbClr val="000099"/>
                </a:solidFill>
              </a:rPr>
              <a:t>supermarketu, </a:t>
            </a:r>
            <a:r>
              <a:rPr lang="sk-SK" sz="2800" dirty="0">
                <a:solidFill>
                  <a:srgbClr val="000099"/>
                </a:solidFill>
              </a:rPr>
              <a:t>alebo inému </a:t>
            </a:r>
            <a:r>
              <a:rPr lang="sk-SK" sz="2800" dirty="0" smtClean="0">
                <a:solidFill>
                  <a:srgbClr val="000099"/>
                </a:solidFill>
              </a:rPr>
              <a:t>zdroju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dirty="0" smtClean="0">
                <a:solidFill>
                  <a:srgbClr val="000099"/>
                </a:solidFill>
              </a:rPr>
              <a:t>a</a:t>
            </a:r>
            <a:r>
              <a:rPr lang="sk-SK" sz="2800" dirty="0">
                <a:solidFill>
                  <a:srgbClr val="000099"/>
                </a:solidFill>
              </a:rPr>
              <a:t> bude pokračovať v čítaní</a:t>
            </a:r>
            <a:endParaRPr lang="cs-CZ" sz="2800" b="1" i="1" dirty="0">
              <a:solidFill>
                <a:srgbClr val="000099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4" y="3825360"/>
            <a:ext cx="1298341" cy="105452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44">
            <a:off x="5708078" y="3356992"/>
            <a:ext cx="1408060" cy="176159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56" y="4202361"/>
            <a:ext cx="1544835" cy="12495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438534"/>
            <a:ext cx="1219099" cy="1066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64" y="4352620"/>
            <a:ext cx="1340548" cy="94906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80" y="4744244"/>
            <a:ext cx="2396928" cy="152200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15" y="5038004"/>
            <a:ext cx="1840840" cy="104233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01681"/>
            <a:ext cx="1548256" cy="88994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25360"/>
            <a:ext cx="2159358" cy="121227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22" y="3195481"/>
            <a:ext cx="924452" cy="200017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62" y="5164532"/>
            <a:ext cx="1743312" cy="1164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4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cs-CZ" sz="2400" dirty="0" smtClean="0"/>
          </a:p>
          <a:p>
            <a:pPr marL="0" indent="0" algn="ctr" eaLnBrk="1" hangingPunct="1">
              <a:lnSpc>
                <a:spcPct val="125000"/>
              </a:lnSpc>
              <a:spcBef>
                <a:spcPts val="1200"/>
              </a:spcBef>
              <a:buFont typeface="Arial" charset="0"/>
              <a:buNone/>
            </a:pPr>
            <a:r>
              <a:rPr lang="cs-CZ" dirty="0" smtClean="0">
                <a:solidFill>
                  <a:srgbClr val="000099"/>
                </a:solidFill>
              </a:rPr>
              <a:t>Každá potravina </a:t>
            </a:r>
          </a:p>
          <a:p>
            <a:pPr marL="0" indent="0" algn="ctr" eaLnBrk="1" hangingPunct="1">
              <a:lnSpc>
                <a:spcPct val="125000"/>
              </a:lnSpc>
              <a:spcBef>
                <a:spcPts val="1200"/>
              </a:spcBef>
              <a:buFont typeface="Arial" charset="0"/>
              <a:buNone/>
            </a:pPr>
            <a:r>
              <a:rPr lang="cs-CZ" dirty="0" smtClean="0">
                <a:solidFill>
                  <a:srgbClr val="000099"/>
                </a:solidFill>
              </a:rPr>
              <a:t>je </a:t>
            </a:r>
            <a:r>
              <a:rPr lang="cs-CZ" dirty="0" err="1" smtClean="0">
                <a:solidFill>
                  <a:srgbClr val="000099"/>
                </a:solidFill>
              </a:rPr>
              <a:t>organizmom</a:t>
            </a:r>
            <a:r>
              <a:rPr lang="cs-CZ" dirty="0" smtClean="0">
                <a:solidFill>
                  <a:srgbClr val="000099"/>
                </a:solidFill>
              </a:rPr>
              <a:t> </a:t>
            </a:r>
            <a:r>
              <a:rPr lang="cs-CZ" dirty="0" err="1" smtClean="0">
                <a:solidFill>
                  <a:srgbClr val="000099"/>
                </a:solidFill>
              </a:rPr>
              <a:t>spracovaná</a:t>
            </a:r>
            <a:r>
              <a:rPr lang="cs-CZ" dirty="0" smtClean="0">
                <a:solidFill>
                  <a:srgbClr val="000099"/>
                </a:solidFill>
              </a:rPr>
              <a:t>,</a:t>
            </a:r>
          </a:p>
          <a:p>
            <a:pPr marL="0" indent="0" algn="ctr" eaLnBrk="1" hangingPunct="1">
              <a:lnSpc>
                <a:spcPct val="125000"/>
              </a:lnSpc>
              <a:spcBef>
                <a:spcPts val="1200"/>
              </a:spcBef>
              <a:buFont typeface="Arial" charset="0"/>
              <a:buNone/>
            </a:pPr>
            <a:r>
              <a:rPr lang="cs-CZ" b="1" dirty="0" smtClean="0">
                <a:solidFill>
                  <a:srgbClr val="000099"/>
                </a:solidFill>
              </a:rPr>
              <a:t>z časti využitá </a:t>
            </a:r>
            <a:r>
              <a:rPr lang="cs-CZ" b="1" dirty="0" err="1" smtClean="0">
                <a:solidFill>
                  <a:srgbClr val="000099"/>
                </a:solidFill>
              </a:rPr>
              <a:t>pre</a:t>
            </a:r>
            <a:r>
              <a:rPr lang="cs-CZ" b="1" dirty="0" smtClean="0">
                <a:solidFill>
                  <a:srgbClr val="000099"/>
                </a:solidFill>
              </a:rPr>
              <a:t> </a:t>
            </a:r>
            <a:r>
              <a:rPr lang="cs-CZ" b="1" dirty="0" err="1" smtClean="0">
                <a:solidFill>
                  <a:srgbClr val="000099"/>
                </a:solidFill>
              </a:rPr>
              <a:t>potreby</a:t>
            </a:r>
            <a:r>
              <a:rPr lang="cs-CZ" b="1" dirty="0" smtClean="0">
                <a:solidFill>
                  <a:srgbClr val="000099"/>
                </a:solidFill>
              </a:rPr>
              <a:t> organizmu</a:t>
            </a:r>
          </a:p>
          <a:p>
            <a:pPr marL="0" indent="0" algn="ctr" eaLnBrk="1" hangingPunct="1">
              <a:lnSpc>
                <a:spcPct val="125000"/>
              </a:lnSpc>
              <a:spcBef>
                <a:spcPts val="1200"/>
              </a:spcBef>
              <a:buFont typeface="Arial" charset="0"/>
              <a:buNone/>
            </a:pPr>
            <a:r>
              <a:rPr lang="cs-CZ" b="1" dirty="0" smtClean="0">
                <a:solidFill>
                  <a:srgbClr val="000099"/>
                </a:solidFill>
              </a:rPr>
              <a:t>a z časti metabolizována </a:t>
            </a:r>
          </a:p>
          <a:p>
            <a:pPr marL="0" indent="0" algn="ctr" eaLnBrk="1" hangingPunct="1">
              <a:spcBef>
                <a:spcPts val="1200"/>
              </a:spcBef>
              <a:buFont typeface="Arial" charset="0"/>
              <a:buNone/>
            </a:pPr>
            <a:r>
              <a:rPr lang="cs-CZ" b="1" dirty="0" smtClean="0">
                <a:solidFill>
                  <a:srgbClr val="000099"/>
                </a:solidFill>
              </a:rPr>
              <a:t>na </a:t>
            </a:r>
            <a:r>
              <a:rPr lang="cs-CZ" b="1" u="sng" dirty="0" smtClean="0">
                <a:solidFill>
                  <a:srgbClr val="FF0000"/>
                </a:solidFill>
              </a:rPr>
              <a:t>odpadové produkty</a:t>
            </a:r>
            <a:r>
              <a:rPr lang="cs-CZ" b="1" dirty="0" smtClean="0">
                <a:solidFill>
                  <a:srgbClr val="000099"/>
                </a:solidFill>
              </a:rPr>
              <a:t>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7FB94-F0D0-452C-A863-E12E7B6E587A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3024312"/>
          </a:xfrm>
          <a:noFill/>
          <a:ln>
            <a:noFill/>
          </a:ln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cs-CZ" dirty="0" smtClean="0">
                <a:solidFill>
                  <a:srgbClr val="000099"/>
                </a:solidFill>
              </a:rPr>
              <a:t>Z organizmu je </a:t>
            </a:r>
            <a:r>
              <a:rPr lang="cs-CZ" dirty="0" err="1" smtClean="0">
                <a:solidFill>
                  <a:srgbClr val="000099"/>
                </a:solidFill>
              </a:rPr>
              <a:t>vylúčený</a:t>
            </a:r>
            <a:r>
              <a:rPr lang="cs-CZ" dirty="0" smtClean="0">
                <a:solidFill>
                  <a:srgbClr val="000099"/>
                </a:solidFill>
              </a:rPr>
              <a:t> </a:t>
            </a:r>
            <a:r>
              <a:rPr lang="cs-CZ" dirty="0" err="1" smtClean="0">
                <a:solidFill>
                  <a:srgbClr val="000099"/>
                </a:solidFill>
              </a:rPr>
              <a:t>iba</a:t>
            </a:r>
            <a:endParaRPr lang="cs-CZ" dirty="0" smtClean="0">
              <a:solidFill>
                <a:srgbClr val="000099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cs-CZ" b="1" u="sng" dirty="0" err="1" smtClean="0">
                <a:solidFill>
                  <a:srgbClr val="000099"/>
                </a:solidFill>
              </a:rPr>
              <a:t>finálny</a:t>
            </a:r>
            <a:r>
              <a:rPr lang="cs-CZ" b="1" u="sng" dirty="0" smtClean="0">
                <a:solidFill>
                  <a:srgbClr val="000099"/>
                </a:solidFill>
              </a:rPr>
              <a:t> metabolit</a:t>
            </a:r>
            <a:r>
              <a:rPr lang="cs-CZ" dirty="0" smtClean="0">
                <a:solidFill>
                  <a:srgbClr val="000099"/>
                </a:solidFill>
              </a:rPr>
              <a:t>.</a:t>
            </a:r>
          </a:p>
          <a:p>
            <a:pPr marL="0" indent="0" algn="ctr" eaLnBrk="1" hangingPunct="1">
              <a:spcBef>
                <a:spcPts val="1200"/>
              </a:spcBef>
              <a:buNone/>
            </a:pPr>
            <a:r>
              <a:rPr lang="sk-SK" dirty="0">
                <a:solidFill>
                  <a:srgbClr val="000099"/>
                </a:solidFill>
              </a:rPr>
              <a:t>Akékoľvek narušenie </a:t>
            </a:r>
            <a:endParaRPr lang="sk-SK" dirty="0" smtClean="0">
              <a:solidFill>
                <a:srgbClr val="000099"/>
              </a:solidFill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sk-SK" dirty="0" smtClean="0">
                <a:solidFill>
                  <a:srgbClr val="000099"/>
                </a:solidFill>
              </a:rPr>
              <a:t>metabolického </a:t>
            </a:r>
            <a:r>
              <a:rPr lang="sk-SK" dirty="0">
                <a:solidFill>
                  <a:srgbClr val="000099"/>
                </a:solidFill>
              </a:rPr>
              <a:t>reťazca produkuje vznik </a:t>
            </a:r>
            <a:endParaRPr lang="sk-SK" dirty="0" smtClean="0">
              <a:solidFill>
                <a:srgbClr val="000099"/>
              </a:solidFill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sk-SK" b="1" u="sng" dirty="0" smtClean="0">
                <a:solidFill>
                  <a:srgbClr val="FF0000"/>
                </a:solidFill>
              </a:rPr>
              <a:t>metabolických </a:t>
            </a:r>
            <a:r>
              <a:rPr lang="sk-SK" b="1" u="sng" dirty="0">
                <a:solidFill>
                  <a:srgbClr val="FF0000"/>
                </a:solidFill>
              </a:rPr>
              <a:t>toxínov</a:t>
            </a:r>
            <a:r>
              <a:rPr lang="cs-CZ" b="1" dirty="0" smtClean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339C6-555F-43EC-A4A3-1DDFF9E1F54B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" y="4752822"/>
            <a:ext cx="9144000" cy="1734514"/>
          </a:xfrm>
          <a:prstGeom prst="rect">
            <a:avLst/>
          </a:prstGeom>
        </p:spPr>
      </p:pic>
      <p:sp>
        <p:nvSpPr>
          <p:cNvPr id="5" name="Výbuch 1 4"/>
          <p:cNvSpPr/>
          <p:nvPr/>
        </p:nvSpPr>
        <p:spPr>
          <a:xfrm>
            <a:off x="5802454" y="4581128"/>
            <a:ext cx="1008112" cy="576064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ný popisek 6"/>
          <p:cNvSpPr/>
          <p:nvPr/>
        </p:nvSpPr>
        <p:spPr>
          <a:xfrm>
            <a:off x="4283968" y="3717032"/>
            <a:ext cx="1656184" cy="1152128"/>
          </a:xfrm>
          <a:prstGeom prst="wedgeEllipseCallout">
            <a:avLst>
              <a:gd name="adj1" fmla="val 47074"/>
              <a:gd name="adj2" fmla="val 11060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rgbClr val="FFFF00"/>
                </a:solidFill>
              </a:rPr>
              <a:t>JED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11" name="Výbuch 1 10"/>
          <p:cNvSpPr/>
          <p:nvPr/>
        </p:nvSpPr>
        <p:spPr>
          <a:xfrm rot="20243516">
            <a:off x="5298398" y="5904895"/>
            <a:ext cx="1008112" cy="576064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  <p:bldP spid="5" grpId="0" animBg="1"/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4221163"/>
            <a:ext cx="528796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za 11"/>
          <p:cNvSpPr/>
          <p:nvPr/>
        </p:nvSpPr>
        <p:spPr>
          <a:xfrm rot="11015218">
            <a:off x="5316538" y="2451100"/>
            <a:ext cx="1878012" cy="1382713"/>
          </a:xfrm>
          <a:prstGeom prst="teardrop">
            <a:avLst>
              <a:gd name="adj" fmla="val 179176"/>
            </a:avLst>
          </a:prstGeom>
          <a:solidFill>
            <a:srgbClr val="00B05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1" name="Slza 10"/>
          <p:cNvSpPr/>
          <p:nvPr/>
        </p:nvSpPr>
        <p:spPr>
          <a:xfrm rot="4951135">
            <a:off x="2101057" y="2436019"/>
            <a:ext cx="1417637" cy="1698625"/>
          </a:xfrm>
          <a:prstGeom prst="teardrop">
            <a:avLst>
              <a:gd name="adj" fmla="val 178178"/>
            </a:avLst>
          </a:prstGeom>
          <a:solidFill>
            <a:srgbClr val="00B05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12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9675"/>
          </a:xfrm>
        </p:spPr>
        <p:txBody>
          <a:bodyPr/>
          <a:lstStyle/>
          <a:p>
            <a:pPr eaLnBrk="1" hangingPunct="1"/>
            <a:r>
              <a:rPr lang="sk-SK" sz="2800" b="1" dirty="0">
                <a:solidFill>
                  <a:srgbClr val="000099"/>
                </a:solidFill>
              </a:rPr>
              <a:t>Fungovanie ľudského organizmu negatívne ovplyvňuje </a:t>
            </a:r>
            <a:r>
              <a:rPr lang="sk-SK" sz="2800" b="1" dirty="0">
                <a:solidFill>
                  <a:srgbClr val="FF0000"/>
                </a:solidFill>
              </a:rPr>
              <a:t>5 skupín toxínov.</a:t>
            </a:r>
            <a:endParaRPr lang="cs-CZ" sz="2800" b="1" dirty="0" smtClean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CFADE7-37B7-411C-B557-6CF968934774}" type="slidenum">
              <a:rPr lang="cs-CZ"/>
              <a:pPr>
                <a:defRPr/>
              </a:pPr>
              <a:t>3</a:t>
            </a:fld>
            <a:endParaRPr lang="cs-CZ"/>
          </a:p>
        </p:txBody>
      </p:sp>
      <p:sp>
        <p:nvSpPr>
          <p:cNvPr id="9" name="Slza 8"/>
          <p:cNvSpPr/>
          <p:nvPr/>
        </p:nvSpPr>
        <p:spPr>
          <a:xfrm rot="8212275">
            <a:off x="3546475" y="1339850"/>
            <a:ext cx="1822450" cy="1963738"/>
          </a:xfrm>
          <a:prstGeom prst="teardrop">
            <a:avLst>
              <a:gd name="adj" fmla="val 200000"/>
            </a:avLst>
          </a:prstGeom>
          <a:solidFill>
            <a:srgbClr val="00B05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128" name="TextovéPole 12"/>
          <p:cNvSpPr txBox="1">
            <a:spLocks noChangeArrowheads="1"/>
          </p:cNvSpPr>
          <p:nvPr/>
        </p:nvSpPr>
        <p:spPr bwMode="auto">
          <a:xfrm>
            <a:off x="2249488" y="3054350"/>
            <a:ext cx="1245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2400" b="1" dirty="0" err="1" smtClean="0">
                <a:solidFill>
                  <a:schemeClr val="bg1"/>
                </a:solidFill>
              </a:rPr>
              <a:t>emócie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5129" name="TextovéPole 13"/>
          <p:cNvSpPr txBox="1">
            <a:spLocks noChangeArrowheads="1"/>
          </p:cNvSpPr>
          <p:nvPr/>
        </p:nvSpPr>
        <p:spPr bwMode="auto">
          <a:xfrm>
            <a:off x="5437188" y="2878138"/>
            <a:ext cx="1638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400" b="1" dirty="0">
                <a:solidFill>
                  <a:schemeClr val="bg1"/>
                </a:solidFill>
              </a:rPr>
              <a:t>organické</a:t>
            </a:r>
          </a:p>
          <a:p>
            <a:pPr algn="ctr" eaLnBrk="1" hangingPunct="1"/>
            <a:r>
              <a:rPr lang="cs-CZ" sz="2400" b="1" dirty="0" err="1" smtClean="0">
                <a:solidFill>
                  <a:schemeClr val="bg1"/>
                </a:solidFill>
              </a:rPr>
              <a:t>toxíny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5" name="Slza 14"/>
          <p:cNvSpPr/>
          <p:nvPr/>
        </p:nvSpPr>
        <p:spPr>
          <a:xfrm rot="2185796">
            <a:off x="1477963" y="3998913"/>
            <a:ext cx="1779587" cy="1738312"/>
          </a:xfrm>
          <a:prstGeom prst="teardrop">
            <a:avLst>
              <a:gd name="adj" fmla="val 174603"/>
            </a:avLst>
          </a:prstGeom>
          <a:solidFill>
            <a:srgbClr val="00B05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131" name="TextovéPole 18"/>
          <p:cNvSpPr txBox="1">
            <a:spLocks noChangeArrowheads="1"/>
          </p:cNvSpPr>
          <p:nvPr/>
        </p:nvSpPr>
        <p:spPr bwMode="auto">
          <a:xfrm>
            <a:off x="1529516" y="4387116"/>
            <a:ext cx="1911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400" b="1" dirty="0" err="1" smtClean="0">
                <a:solidFill>
                  <a:schemeClr val="bg1"/>
                </a:solidFill>
              </a:rPr>
              <a:t>mikrobiálne</a:t>
            </a:r>
            <a:endParaRPr lang="cs-CZ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cs-CZ" sz="2400" b="1" dirty="0" err="1" smtClean="0">
                <a:solidFill>
                  <a:schemeClr val="bg1"/>
                </a:solidFill>
              </a:rPr>
              <a:t>ložiská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0" name="Slza 19"/>
          <p:cNvSpPr/>
          <p:nvPr/>
        </p:nvSpPr>
        <p:spPr>
          <a:xfrm rot="13983782">
            <a:off x="5519738" y="3862388"/>
            <a:ext cx="1765300" cy="1879600"/>
          </a:xfrm>
          <a:prstGeom prst="teardrop">
            <a:avLst>
              <a:gd name="adj" fmla="val 152290"/>
            </a:avLst>
          </a:prstGeom>
          <a:solidFill>
            <a:srgbClr val="00B05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133" name="TextovéPole 20"/>
          <p:cNvSpPr txBox="1">
            <a:spLocks noChangeArrowheads="1"/>
          </p:cNvSpPr>
          <p:nvPr/>
        </p:nvSpPr>
        <p:spPr bwMode="auto">
          <a:xfrm>
            <a:off x="5332413" y="4386263"/>
            <a:ext cx="1963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400" b="1" dirty="0">
                <a:solidFill>
                  <a:schemeClr val="bg1"/>
                </a:solidFill>
              </a:rPr>
              <a:t>metabolické</a:t>
            </a:r>
          </a:p>
          <a:p>
            <a:pPr algn="ctr" eaLnBrk="1" hangingPunct="1"/>
            <a:r>
              <a:rPr lang="cs-CZ" sz="2400" b="1" dirty="0" err="1" smtClean="0">
                <a:solidFill>
                  <a:schemeClr val="bg1"/>
                </a:solidFill>
              </a:rPr>
              <a:t>toxíny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2" name="Slza 21"/>
          <p:cNvSpPr/>
          <p:nvPr/>
        </p:nvSpPr>
        <p:spPr>
          <a:xfrm rot="18718459">
            <a:off x="3390901" y="3939870"/>
            <a:ext cx="2016125" cy="2062163"/>
          </a:xfrm>
          <a:prstGeom prst="teardrop">
            <a:avLst>
              <a:gd name="adj" fmla="val 35044"/>
            </a:avLst>
          </a:prstGeom>
          <a:solidFill>
            <a:srgbClr val="00B05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135" name="TextovéPole 22"/>
          <p:cNvSpPr txBox="1">
            <a:spLocks noChangeArrowheads="1"/>
          </p:cNvSpPr>
          <p:nvPr/>
        </p:nvSpPr>
        <p:spPr bwMode="auto">
          <a:xfrm>
            <a:off x="3459162" y="4802188"/>
            <a:ext cx="1997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400" b="1" dirty="0">
                <a:solidFill>
                  <a:schemeClr val="bg1"/>
                </a:solidFill>
              </a:rPr>
              <a:t>anorganické</a:t>
            </a:r>
          </a:p>
          <a:p>
            <a:pPr algn="ctr" eaLnBrk="1" hangingPunct="1"/>
            <a:r>
              <a:rPr lang="cs-CZ" sz="2400" b="1" dirty="0" err="1" smtClean="0">
                <a:solidFill>
                  <a:schemeClr val="bg1"/>
                </a:solidFill>
              </a:rPr>
              <a:t>toxíny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25" name="Výbuch 2 24"/>
          <p:cNvSpPr/>
          <p:nvPr/>
        </p:nvSpPr>
        <p:spPr>
          <a:xfrm>
            <a:off x="3121424" y="1340768"/>
            <a:ext cx="3134120" cy="1813635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cs-CZ" sz="2000" b="1" dirty="0" smtClean="0">
                <a:solidFill>
                  <a:srgbClr val="FF3399"/>
                </a:solidFill>
              </a:rPr>
              <a:t>ZDRAVIE</a:t>
            </a:r>
            <a:endParaRPr lang="cs-CZ" sz="2000" b="1" dirty="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5125" grpId="0"/>
      <p:bldP spid="9" grpId="0" animBg="1"/>
      <p:bldP spid="5128" grpId="0"/>
      <p:bldP spid="5129" grpId="0"/>
      <p:bldP spid="15" grpId="0" animBg="1"/>
      <p:bldP spid="5131" grpId="0"/>
      <p:bldP spid="20" grpId="0" animBg="1"/>
      <p:bldP spid="5133" grpId="0"/>
      <p:bldP spid="22" grpId="0" animBg="1"/>
      <p:bldP spid="5135" grpId="0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3961110"/>
          </a:xfrm>
          <a:solidFill>
            <a:schemeClr val="bg1"/>
          </a:solidFill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cs-CZ" sz="2800" dirty="0" smtClean="0">
              <a:solidFill>
                <a:srgbClr val="000099"/>
              </a:solidFill>
            </a:endParaRPr>
          </a:p>
          <a:p>
            <a:pPr marL="0" indent="0" algn="ctr" eaLnBrk="1" hangingPunct="1">
              <a:buNone/>
            </a:pPr>
            <a:r>
              <a:rPr lang="sk-SK" sz="2800" b="1" dirty="0">
                <a:solidFill>
                  <a:srgbClr val="000099"/>
                </a:solidFill>
              </a:rPr>
              <a:t>Všetky potraviny </a:t>
            </a:r>
            <a:r>
              <a:rPr lang="sk-SK" sz="2800" b="1" u="sng" dirty="0">
                <a:solidFill>
                  <a:srgbClr val="000099"/>
                </a:solidFill>
              </a:rPr>
              <a:t>okrem zeleniny a ovocia</a:t>
            </a:r>
            <a:r>
              <a:rPr lang="sk-SK" sz="2800" b="1" dirty="0">
                <a:solidFill>
                  <a:srgbClr val="000099"/>
                </a:solidFill>
              </a:rPr>
              <a:t> môžu byť zle metabolizované a môžu byť teda príčinou zdravotných problémov</a:t>
            </a:r>
            <a:r>
              <a:rPr lang="cs-CZ" sz="2800" b="1" dirty="0" smtClean="0">
                <a:solidFill>
                  <a:srgbClr val="000099"/>
                </a:solidFill>
              </a:rPr>
              <a:t>.</a:t>
            </a:r>
          </a:p>
          <a:p>
            <a:pPr marL="0" indent="0" algn="ctr" eaLnBrk="1" hangingPunct="1">
              <a:spcBef>
                <a:spcPts val="2400"/>
              </a:spcBef>
              <a:buNone/>
            </a:pPr>
            <a:r>
              <a:rPr lang="sk-SK" sz="2800" dirty="0">
                <a:solidFill>
                  <a:srgbClr val="000099"/>
                </a:solidFill>
              </a:rPr>
              <a:t>Ale všetky potraviny </a:t>
            </a:r>
            <a:endParaRPr lang="sk-SK" sz="2800" dirty="0" smtClean="0">
              <a:solidFill>
                <a:srgbClr val="000099"/>
              </a:solidFill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sk-SK" sz="2800" dirty="0" smtClean="0">
                <a:solidFill>
                  <a:srgbClr val="000099"/>
                </a:solidFill>
              </a:rPr>
              <a:t>môžu </a:t>
            </a:r>
            <a:r>
              <a:rPr lang="sk-SK" sz="2800" dirty="0">
                <a:solidFill>
                  <a:srgbClr val="000099"/>
                </a:solidFill>
              </a:rPr>
              <a:t>byť tiež metabolizované </a:t>
            </a:r>
            <a:r>
              <a:rPr lang="sk-SK" sz="2800" dirty="0" smtClean="0">
                <a:solidFill>
                  <a:srgbClr val="000099"/>
                </a:solidFill>
              </a:rPr>
              <a:t>dobre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sk-SK" sz="2800" dirty="0" smtClean="0">
                <a:solidFill>
                  <a:srgbClr val="000099"/>
                </a:solidFill>
              </a:rPr>
              <a:t>a</a:t>
            </a:r>
            <a:r>
              <a:rPr lang="sk-SK" sz="2800" dirty="0">
                <a:solidFill>
                  <a:srgbClr val="000099"/>
                </a:solidFill>
              </a:rPr>
              <a:t> nemusia robiť žiadne problémy</a:t>
            </a:r>
            <a:r>
              <a:rPr lang="cs-CZ" sz="2800" dirty="0" smtClean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3FF11-53FC-4567-A724-D3D7812E2ADA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1000">
              <a:srgbClr val="F8B049"/>
            </a:gs>
            <a:gs pos="29000">
              <a:srgbClr val="F8B049"/>
            </a:gs>
            <a:gs pos="63000">
              <a:srgbClr val="FEE7F2"/>
            </a:gs>
            <a:gs pos="92000">
              <a:srgbClr val="F952A0"/>
            </a:gs>
            <a:gs pos="63000">
              <a:srgbClr val="C50849"/>
            </a:gs>
            <a:gs pos="92000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01" y="3213555"/>
            <a:ext cx="5396826" cy="3644445"/>
          </a:xfrm>
          <a:prstGeom prst="rect">
            <a:avLst/>
          </a:prstGeom>
        </p:spPr>
      </p:pic>
      <p:sp>
        <p:nvSpPr>
          <p:cNvPr id="33794" name="Zástupný symbol pro obsah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1656184"/>
          </a:xfrm>
          <a:noFill/>
        </p:spPr>
        <p:txBody>
          <a:bodyPr/>
          <a:lstStyle/>
          <a:p>
            <a:pPr marL="0" indent="0" algn="ctr" eaLnBrk="1" hangingPunct="1">
              <a:buNone/>
            </a:pPr>
            <a:r>
              <a:rPr lang="sk-SK" b="1" dirty="0">
                <a:solidFill>
                  <a:srgbClr val="000099"/>
                </a:solidFill>
              </a:rPr>
              <a:t>Dispozícia k metabolickým </a:t>
            </a:r>
            <a:r>
              <a:rPr lang="sk-SK" b="1" dirty="0" smtClean="0">
                <a:solidFill>
                  <a:srgbClr val="000099"/>
                </a:solidFill>
              </a:rPr>
              <a:t>problémom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sk-SK" b="1" dirty="0" smtClean="0">
                <a:solidFill>
                  <a:srgbClr val="000099"/>
                </a:solidFill>
              </a:rPr>
              <a:t>je </a:t>
            </a:r>
            <a:r>
              <a:rPr lang="sk-SK" b="1" dirty="0">
                <a:solidFill>
                  <a:srgbClr val="000099"/>
                </a:solidFill>
              </a:rPr>
              <a:t>individuálna a závisí tiež </a:t>
            </a:r>
            <a:endParaRPr lang="sk-SK" b="1" dirty="0" smtClean="0">
              <a:solidFill>
                <a:srgbClr val="000099"/>
              </a:solidFill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sk-SK" b="1" dirty="0" smtClean="0">
                <a:solidFill>
                  <a:srgbClr val="000099"/>
                </a:solidFill>
              </a:rPr>
              <a:t>od </a:t>
            </a:r>
            <a:r>
              <a:rPr lang="sk-SK" b="1" dirty="0">
                <a:solidFill>
                  <a:srgbClr val="000099"/>
                </a:solidFill>
              </a:rPr>
              <a:t>životného štýlu</a:t>
            </a:r>
            <a:r>
              <a:rPr lang="cs-CZ" b="1" dirty="0" smtClean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3F12D-432A-4241-86A1-903E53A3E5C3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2779" flipH="1">
            <a:off x="7005353" y="2875365"/>
            <a:ext cx="1082590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10" y="1943475"/>
            <a:ext cx="3672408" cy="29846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270"/>
          <a:stretch/>
        </p:blipFill>
        <p:spPr>
          <a:xfrm rot="7567622">
            <a:off x="1643813" y="619749"/>
            <a:ext cx="1103843" cy="3931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5937"/>
          </a:xfrm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 dirty="0" smtClean="0">
              <a:solidFill>
                <a:srgbClr val="000099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1E31F-C6FC-4040-B1E1-EDBC5BD65749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025">
            <a:off x="4175597" y="3673800"/>
            <a:ext cx="1599183" cy="13279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5500">
            <a:off x="4640660" y="3868645"/>
            <a:ext cx="1756821" cy="17804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96" y="4997744"/>
            <a:ext cx="2300882" cy="991899"/>
          </a:xfrm>
          <a:prstGeom prst="rect">
            <a:avLst/>
          </a:prstGeom>
        </p:spPr>
      </p:pic>
      <p:sp>
        <p:nvSpPr>
          <p:cNvPr id="10" name="Vývojový diagram: alternativní postup 9"/>
          <p:cNvSpPr/>
          <p:nvPr/>
        </p:nvSpPr>
        <p:spPr>
          <a:xfrm>
            <a:off x="809266" y="548680"/>
            <a:ext cx="7435142" cy="1224136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eaLnBrk="1" hangingPunct="1">
              <a:buFont typeface="Arial" charset="0"/>
              <a:buNone/>
            </a:pPr>
            <a:r>
              <a:rPr lang="sk-SK" sz="3200" b="1" dirty="0">
                <a:solidFill>
                  <a:srgbClr val="000099"/>
                </a:solidFill>
              </a:rPr>
              <a:t>Najnebezpečnejší</a:t>
            </a:r>
            <a:r>
              <a:rPr lang="sk-SK" sz="3200" dirty="0"/>
              <a:t> </a:t>
            </a:r>
            <a:r>
              <a:rPr lang="cs-CZ" sz="3200" b="1" dirty="0" smtClean="0">
                <a:solidFill>
                  <a:srgbClr val="000099"/>
                </a:solidFill>
              </a:rPr>
              <a:t>je kravský kazeín</a:t>
            </a:r>
            <a:endParaRPr lang="cs-CZ" sz="3200" b="1" dirty="0">
              <a:solidFill>
                <a:srgbClr val="000099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64" y="2629931"/>
            <a:ext cx="1728192" cy="378375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631874"/>
            <a:ext cx="2048778" cy="178926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56" y="1989999"/>
            <a:ext cx="2158730" cy="1536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ál 13"/>
          <p:cNvSpPr/>
          <p:nvPr/>
        </p:nvSpPr>
        <p:spPr>
          <a:xfrm>
            <a:off x="6444208" y="2363217"/>
            <a:ext cx="1224136" cy="1118741"/>
          </a:xfrm>
          <a:prstGeom prst="ellipse">
            <a:avLst/>
          </a:prstGeom>
          <a:solidFill>
            <a:srgbClr val="FFFFCC"/>
          </a:solidFill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smtClean="0">
                <a:solidFill>
                  <a:srgbClr val="FF0000"/>
                </a:solidFill>
              </a:rPr>
              <a:t>!</a:t>
            </a:r>
            <a:r>
              <a:rPr lang="cs-CZ" sz="3600" b="1" dirty="0" smtClean="0">
                <a:solidFill>
                  <a:srgbClr val="000099"/>
                </a:solidFill>
              </a:rPr>
              <a:t>8</a:t>
            </a:r>
            <a:r>
              <a:rPr lang="cs-CZ" sz="3600" b="1" dirty="0" smtClean="0">
                <a:solidFill>
                  <a:srgbClr val="FF0000"/>
                </a:solidFill>
              </a:rPr>
              <a:t>!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3B5F4-A648-4E76-A7F3-DA831B484832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620713" y="2565400"/>
            <a:ext cx="647700" cy="6477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8" name="Ovál 7"/>
          <p:cNvSpPr/>
          <p:nvPr/>
        </p:nvSpPr>
        <p:spPr>
          <a:xfrm>
            <a:off x="1403350" y="2598738"/>
            <a:ext cx="647700" cy="6477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9" name="Ovál 8"/>
          <p:cNvSpPr/>
          <p:nvPr/>
        </p:nvSpPr>
        <p:spPr>
          <a:xfrm>
            <a:off x="2159000" y="2598738"/>
            <a:ext cx="649288" cy="6477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10" name="Ovál 9"/>
          <p:cNvSpPr/>
          <p:nvPr/>
        </p:nvSpPr>
        <p:spPr>
          <a:xfrm>
            <a:off x="2916238" y="2598738"/>
            <a:ext cx="647700" cy="6477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11" name="Ovál 10"/>
          <p:cNvSpPr/>
          <p:nvPr/>
        </p:nvSpPr>
        <p:spPr>
          <a:xfrm>
            <a:off x="3706813" y="2598738"/>
            <a:ext cx="647700" cy="6477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rgbClr val="000099"/>
                </a:solidFill>
              </a:rPr>
              <a:t>5</a:t>
            </a:r>
          </a:p>
        </p:txBody>
      </p:sp>
      <p:sp>
        <p:nvSpPr>
          <p:cNvPr id="12" name="Ovál 11"/>
          <p:cNvSpPr/>
          <p:nvPr/>
        </p:nvSpPr>
        <p:spPr>
          <a:xfrm>
            <a:off x="4500563" y="2598738"/>
            <a:ext cx="647700" cy="6477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rgbClr val="000099"/>
                </a:solidFill>
              </a:rPr>
              <a:t>6</a:t>
            </a:r>
          </a:p>
        </p:txBody>
      </p:sp>
      <p:sp>
        <p:nvSpPr>
          <p:cNvPr id="13" name="Ovál 12"/>
          <p:cNvSpPr/>
          <p:nvPr/>
        </p:nvSpPr>
        <p:spPr>
          <a:xfrm>
            <a:off x="5292725" y="2598738"/>
            <a:ext cx="647700" cy="6477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rgbClr val="000099"/>
                </a:solidFill>
              </a:rPr>
              <a:t>7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71" y="3758191"/>
            <a:ext cx="3935200" cy="2736304"/>
          </a:xfrm>
          <a:prstGeom prst="rect">
            <a:avLst/>
          </a:prstGeom>
        </p:spPr>
      </p:pic>
      <p:sp>
        <p:nvSpPr>
          <p:cNvPr id="36868" name="Zástupný symbol pro obsah 2"/>
          <p:cNvSpPr txBox="1">
            <a:spLocks/>
          </p:cNvSpPr>
          <p:nvPr/>
        </p:nvSpPr>
        <p:spPr bwMode="auto">
          <a:xfrm>
            <a:off x="755576" y="4008743"/>
            <a:ext cx="406883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sk-SK" sz="3200" b="1" dirty="0">
                <a:solidFill>
                  <a:srgbClr val="000099"/>
                </a:solidFill>
              </a:rPr>
              <a:t>Tak by v ľudskom organizme nevznikal </a:t>
            </a:r>
            <a:r>
              <a:rPr lang="sk-SK" sz="3200" b="1" dirty="0" smtClean="0">
                <a:solidFill>
                  <a:srgbClr val="000099"/>
                </a:solidFill>
              </a:rPr>
              <a:t>ani </a:t>
            </a:r>
            <a:r>
              <a:rPr lang="sk-SK" sz="3200" b="1" dirty="0" err="1" smtClean="0">
                <a:solidFill>
                  <a:srgbClr val="000099"/>
                </a:solidFill>
              </a:rPr>
              <a:t>kazomorfín</a:t>
            </a:r>
            <a:r>
              <a:rPr lang="sk-SK" sz="3200" b="1" dirty="0" smtClean="0">
                <a:solidFill>
                  <a:srgbClr val="000099"/>
                </a:solidFill>
              </a:rPr>
              <a:t>.</a:t>
            </a:r>
            <a:endParaRPr lang="cs-CZ" sz="3200" b="1" dirty="0">
              <a:solidFill>
                <a:srgbClr val="000099"/>
              </a:solidFill>
            </a:endParaRPr>
          </a:p>
        </p:txBody>
      </p:sp>
      <p:sp>
        <p:nvSpPr>
          <p:cNvPr id="15" name="Vývojový diagram: alternativní postup 14"/>
          <p:cNvSpPr/>
          <p:nvPr/>
        </p:nvSpPr>
        <p:spPr>
          <a:xfrm>
            <a:off x="796727" y="404664"/>
            <a:ext cx="7407671" cy="1728192"/>
          </a:xfrm>
          <a:prstGeom prst="flowChartAlternateProcess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eaLnBrk="1" hangingPunct="1">
              <a:buFont typeface="Arial" charset="0"/>
              <a:buNone/>
            </a:pPr>
            <a:r>
              <a:rPr lang="sk-SK" sz="2800" dirty="0"/>
              <a:t>Nebyť genetického šľachtenia dobytka, nebol by v súčasnom mlieku </a:t>
            </a:r>
            <a:r>
              <a:rPr lang="sk-SK" sz="2800" b="1" dirty="0">
                <a:solidFill>
                  <a:srgbClr val="FF0000"/>
                </a:solidFill>
              </a:rPr>
              <a:t>A1 beta kazeín</a:t>
            </a:r>
            <a:r>
              <a:rPr lang="sk-SK" sz="2800" dirty="0"/>
              <a:t>, ôsmy – nepôvodný typ kazeínu</a:t>
            </a:r>
            <a:r>
              <a:rPr lang="cs-CZ" sz="2800" dirty="0" smtClean="0">
                <a:solidFill>
                  <a:schemeClr val="bg1"/>
                </a:solidFill>
              </a:rPr>
              <a:t>.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6868" grpId="0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B3BAD-177F-4D6F-8184-63ABFB869071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  <p:sp>
        <p:nvSpPr>
          <p:cNvPr id="2" name="Vývojový diagram: alternativní postup 1"/>
          <p:cNvSpPr/>
          <p:nvPr/>
        </p:nvSpPr>
        <p:spPr>
          <a:xfrm>
            <a:off x="650795" y="4212553"/>
            <a:ext cx="5185246" cy="1224136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eaLnBrk="1" hangingPunct="1">
              <a:buFont typeface="Arial" charset="0"/>
              <a:buNone/>
            </a:pPr>
            <a:r>
              <a:rPr lang="sk-SK" sz="2800" b="1" dirty="0" err="1">
                <a:solidFill>
                  <a:srgbClr val="000099"/>
                </a:solidFill>
              </a:rPr>
              <a:t>Špaldová</a:t>
            </a:r>
            <a:r>
              <a:rPr lang="sk-SK" sz="2800" b="1" dirty="0">
                <a:solidFill>
                  <a:srgbClr val="000099"/>
                </a:solidFill>
              </a:rPr>
              <a:t> pšenica, to je niečo úplne </a:t>
            </a:r>
            <a:r>
              <a:rPr lang="sk-SK" sz="2800" b="1" dirty="0" smtClean="0">
                <a:solidFill>
                  <a:srgbClr val="000099"/>
                </a:solidFill>
              </a:rPr>
              <a:t>iné</a:t>
            </a:r>
            <a:r>
              <a:rPr lang="cs-CZ" sz="2800" b="1" dirty="0" smtClean="0">
                <a:solidFill>
                  <a:srgbClr val="000099"/>
                </a:solidFill>
              </a:rPr>
              <a:t>.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663034" y="620688"/>
            <a:ext cx="7848872" cy="1728192"/>
          </a:xfrm>
          <a:prstGeom prst="flowChartAlternateProcess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r" eaLnBrk="1" hangingPunct="1">
              <a:buFont typeface="Arial" charset="0"/>
              <a:buNone/>
            </a:pPr>
            <a:r>
              <a:rPr lang="cs-CZ" sz="2800" b="1" u="sng" dirty="0" err="1" smtClean="0">
                <a:solidFill>
                  <a:srgbClr val="FF0000"/>
                </a:solidFill>
              </a:rPr>
              <a:t>Gliadín</a:t>
            </a:r>
            <a:r>
              <a:rPr lang="cs-CZ" sz="2800" dirty="0">
                <a:solidFill>
                  <a:schemeClr val="bg1"/>
                </a:solidFill>
              </a:rPr>
              <a:t>, </a:t>
            </a:r>
            <a:r>
              <a:rPr lang="sk-SK" sz="2800" dirty="0"/>
              <a:t>bielkovina konzumnej pšenice, </a:t>
            </a:r>
            <a:endParaRPr lang="sk-SK" sz="2800" dirty="0" smtClean="0"/>
          </a:p>
          <a:p>
            <a:pPr marL="0" indent="0" algn="r" eaLnBrk="1" hangingPunct="1">
              <a:buFont typeface="Arial" charset="0"/>
              <a:buNone/>
            </a:pPr>
            <a:r>
              <a:rPr lang="sk-SK" sz="2800" dirty="0" smtClean="0"/>
              <a:t>sa </a:t>
            </a:r>
            <a:r>
              <a:rPr lang="sk-SK" sz="2800" dirty="0"/>
              <a:t>následkom šľachtenia </a:t>
            </a:r>
            <a:endParaRPr lang="sk-SK" sz="2800" dirty="0" smtClean="0"/>
          </a:p>
          <a:p>
            <a:pPr marL="0" indent="0" algn="r" eaLnBrk="1" hangingPunct="1">
              <a:buFont typeface="Arial" charset="0"/>
              <a:buNone/>
            </a:pPr>
            <a:r>
              <a:rPr lang="sk-SK" sz="2800" dirty="0" smtClean="0"/>
              <a:t>stal </a:t>
            </a:r>
            <a:r>
              <a:rPr lang="sk-SK" sz="2800" dirty="0"/>
              <a:t>tiež nebezpečným</a:t>
            </a:r>
            <a:r>
              <a:rPr lang="cs-CZ" sz="2800" dirty="0" smtClean="0">
                <a:solidFill>
                  <a:schemeClr val="bg1"/>
                </a:solidFill>
              </a:rPr>
              <a:t>.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158">
            <a:off x="1059197" y="1205482"/>
            <a:ext cx="2832933" cy="27742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83">
            <a:off x="5120207" y="2974378"/>
            <a:ext cx="2647196" cy="2852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8BC95-E9D9-4E03-A58A-E4992BB0CBDE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530493" y="620688"/>
            <a:ext cx="7953653" cy="1224136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eaLnBrk="1" hangingPunct="1">
              <a:buFont typeface="Arial" charset="0"/>
              <a:buNone/>
            </a:pPr>
            <a:r>
              <a:rPr lang="sk-SK" sz="2800" b="1" dirty="0">
                <a:solidFill>
                  <a:srgbClr val="000099"/>
                </a:solidFill>
              </a:rPr>
              <a:t>Pre ďalších ľudí môže byť nebezpečné mäso, pre iných živočíšny tuk</a:t>
            </a:r>
            <a:r>
              <a:rPr lang="cs-CZ" sz="2800" b="1" dirty="0" smtClean="0">
                <a:solidFill>
                  <a:srgbClr val="000099"/>
                </a:solidFill>
              </a:rPr>
              <a:t>.</a:t>
            </a:r>
            <a:endParaRPr lang="cs-CZ" sz="2800" b="1" dirty="0">
              <a:solidFill>
                <a:srgbClr val="000099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502">
            <a:off x="4162359" y="2915058"/>
            <a:ext cx="2946722" cy="19679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11" y="4358969"/>
            <a:ext cx="2882540" cy="20825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0269">
            <a:off x="1305944" y="2485936"/>
            <a:ext cx="2460978" cy="1852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BDD29F"/>
            </a:gs>
            <a:gs pos="9000">
              <a:schemeClr val="accent2">
                <a:lumMod val="50000"/>
              </a:schemeClr>
            </a:gs>
            <a:gs pos="57000">
              <a:srgbClr val="9CB86E"/>
            </a:gs>
            <a:gs pos="100000">
              <a:srgbClr val="156B13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F1AB35-70D5-4C43-B951-9A7C4E257F65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611560" y="332656"/>
            <a:ext cx="7953653" cy="1656184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 eaLnBrk="1" hangingPunct="1">
              <a:spcBef>
                <a:spcPts val="600"/>
              </a:spcBef>
              <a:buFont typeface="Arial" charset="0"/>
              <a:buNone/>
            </a:pPr>
            <a:r>
              <a:rPr lang="sk-SK" sz="2800" b="1" dirty="0">
                <a:solidFill>
                  <a:srgbClr val="000099"/>
                </a:solidFill>
              </a:rPr>
              <a:t>Majte na pamäti </a:t>
            </a:r>
            <a:r>
              <a:rPr lang="sk-SK" sz="2800" b="1" dirty="0" smtClean="0">
                <a:solidFill>
                  <a:srgbClr val="000099"/>
                </a:solidFill>
              </a:rPr>
              <a:t>metabolické toxíny!</a:t>
            </a:r>
          </a:p>
          <a:p>
            <a:pPr marL="0" indent="0" algn="ctr" eaLnBrk="1" hangingPunct="1">
              <a:spcBef>
                <a:spcPts val="600"/>
              </a:spcBef>
              <a:buFont typeface="Arial" charset="0"/>
              <a:buNone/>
            </a:pPr>
            <a:r>
              <a:rPr lang="sk-SK" sz="2800" dirty="0" smtClean="0">
                <a:solidFill>
                  <a:srgbClr val="000099"/>
                </a:solidFill>
              </a:rPr>
              <a:t>Sú </a:t>
            </a:r>
            <a:r>
              <a:rPr lang="sk-SK" sz="2800" dirty="0">
                <a:solidFill>
                  <a:srgbClr val="000099"/>
                </a:solidFill>
              </a:rPr>
              <a:t>častejšie a nebezpečnejšie ako si myslíte</a:t>
            </a:r>
            <a:r>
              <a:rPr lang="cs-CZ" sz="2800" dirty="0" smtClean="0">
                <a:solidFill>
                  <a:srgbClr val="000099"/>
                </a:solidFill>
              </a:rPr>
              <a:t>.</a:t>
            </a:r>
            <a:endParaRPr lang="cs-CZ" sz="2800" b="1" dirty="0">
              <a:solidFill>
                <a:srgbClr val="000099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91" y="2014240"/>
            <a:ext cx="3512390" cy="4674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FFFF00"/>
                </a:solidFill>
              </a:rPr>
              <a:t>Okrem diéty </a:t>
            </a:r>
            <a:r>
              <a:rPr lang="sk-SK" sz="3200" b="1" dirty="0" smtClean="0">
                <a:solidFill>
                  <a:srgbClr val="FFFF00"/>
                </a:solidFill>
              </a:rPr>
              <a:t>nasaďte</a:t>
            </a:r>
            <a:br>
              <a:rPr lang="sk-SK" sz="3200" b="1" dirty="0" smtClean="0">
                <a:solidFill>
                  <a:srgbClr val="FFFF00"/>
                </a:solidFill>
              </a:rPr>
            </a:br>
            <a:r>
              <a:rPr lang="sk-SK" sz="3200" b="1" dirty="0" smtClean="0">
                <a:solidFill>
                  <a:srgbClr val="FFFF00"/>
                </a:solidFill>
              </a:rPr>
              <a:t>základnú </a:t>
            </a:r>
            <a:r>
              <a:rPr lang="sk-SK" sz="3200" b="1" dirty="0">
                <a:solidFill>
                  <a:srgbClr val="FFFF00"/>
                </a:solidFill>
              </a:rPr>
              <a:t>metabolickú </a:t>
            </a:r>
            <a:r>
              <a:rPr lang="sk-SK" sz="3200" b="1" dirty="0" err="1">
                <a:solidFill>
                  <a:srgbClr val="FFFF00"/>
                </a:solidFill>
              </a:rPr>
              <a:t>trojkombináciu</a:t>
            </a:r>
            <a:r>
              <a:rPr lang="cs-CZ" sz="3200" b="1" dirty="0" smtClean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571B7-8126-447F-97F2-0CB0BE9B4755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  <p:pic>
        <p:nvPicPr>
          <p:cNvPr id="40964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20" y="2132856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76588"/>
            <a:ext cx="18018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32" y="4449763"/>
            <a:ext cx="1801813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Vývojový diagram: alternativní postup 8"/>
          <p:cNvSpPr/>
          <p:nvPr/>
        </p:nvSpPr>
        <p:spPr>
          <a:xfrm>
            <a:off x="5867400" y="2852738"/>
            <a:ext cx="2881313" cy="647700"/>
          </a:xfrm>
          <a:prstGeom prst="flowChartAlternateProcess">
            <a:avLst/>
          </a:prstGeom>
          <a:solidFill>
            <a:srgbClr val="FFFF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CORTEX</a:t>
            </a:r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5881688" y="3756025"/>
            <a:ext cx="2881312" cy="647700"/>
          </a:xfrm>
          <a:prstGeom prst="flowChartAlternateProcess">
            <a:avLst/>
          </a:prstGeom>
          <a:solidFill>
            <a:srgbClr val="FFFF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METABEX</a:t>
            </a:r>
          </a:p>
        </p:txBody>
      </p:sp>
      <p:sp>
        <p:nvSpPr>
          <p:cNvPr id="11" name="Vývojový diagram: alternativní postup 10"/>
          <p:cNvSpPr/>
          <p:nvPr/>
        </p:nvSpPr>
        <p:spPr>
          <a:xfrm>
            <a:off x="5867400" y="4684713"/>
            <a:ext cx="2881313" cy="647700"/>
          </a:xfrm>
          <a:prstGeom prst="flowChartAlternateProcess">
            <a:avLst/>
          </a:prstGeom>
          <a:solidFill>
            <a:srgbClr val="FFFF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METABOL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300"/>
          </a:xfrm>
        </p:spPr>
        <p:txBody>
          <a:bodyPr/>
          <a:lstStyle/>
          <a:p>
            <a:pPr eaLnBrk="1" hangingPunct="1"/>
            <a:r>
              <a:rPr lang="sk-SK" sz="3200" dirty="0">
                <a:solidFill>
                  <a:schemeClr val="bg1"/>
                </a:solidFill>
              </a:rPr>
              <a:t>Dokonalý efekt prinesú preparáty </a:t>
            </a:r>
            <a:r>
              <a:rPr lang="sk-SK" sz="3200" dirty="0" smtClean="0">
                <a:solidFill>
                  <a:schemeClr val="bg1"/>
                </a:solidFill>
              </a:rPr>
              <a:t/>
            </a:r>
            <a:br>
              <a:rPr lang="sk-SK" sz="3200" dirty="0" smtClean="0">
                <a:solidFill>
                  <a:schemeClr val="bg1"/>
                </a:solidFill>
              </a:rPr>
            </a:br>
            <a:r>
              <a:rPr lang="sk-SK" sz="3200" b="1" dirty="0" err="1" smtClean="0">
                <a:solidFill>
                  <a:srgbClr val="FFFF00"/>
                </a:solidFill>
              </a:rPr>
              <a:t>LiverDren</a:t>
            </a:r>
            <a:r>
              <a:rPr lang="sk-SK" sz="3200" dirty="0" smtClean="0">
                <a:solidFill>
                  <a:schemeClr val="bg1"/>
                </a:solidFill>
              </a:rPr>
              <a:t> </a:t>
            </a:r>
            <a:r>
              <a:rPr lang="sk-SK" sz="3200" dirty="0">
                <a:solidFill>
                  <a:schemeClr val="bg1"/>
                </a:solidFill>
              </a:rPr>
              <a:t>a </a:t>
            </a:r>
            <a:r>
              <a:rPr lang="sk-SK" sz="3200" b="1" dirty="0" err="1">
                <a:solidFill>
                  <a:srgbClr val="FFFF00"/>
                </a:solidFill>
              </a:rPr>
              <a:t>VelienDren</a:t>
            </a:r>
            <a:r>
              <a:rPr lang="sk-SK" sz="3200" dirty="0">
                <a:solidFill>
                  <a:schemeClr val="bg1"/>
                </a:solidFill>
              </a:rPr>
              <a:t>, </a:t>
            </a:r>
            <a:r>
              <a:rPr lang="sk-SK" sz="3200" dirty="0" smtClean="0">
                <a:solidFill>
                  <a:schemeClr val="bg1"/>
                </a:solidFill>
              </a:rPr>
              <a:t/>
            </a:r>
            <a:br>
              <a:rPr lang="sk-SK" sz="3200" dirty="0" smtClean="0">
                <a:solidFill>
                  <a:schemeClr val="bg1"/>
                </a:solidFill>
              </a:rPr>
            </a:br>
            <a:r>
              <a:rPr lang="sk-SK" sz="3200" dirty="0" smtClean="0">
                <a:solidFill>
                  <a:schemeClr val="bg1"/>
                </a:solidFill>
              </a:rPr>
              <a:t>nasadené </a:t>
            </a:r>
            <a:r>
              <a:rPr lang="sk-SK" sz="3200" b="1" u="sng" dirty="0">
                <a:solidFill>
                  <a:srgbClr val="FF0000"/>
                </a:solidFill>
              </a:rPr>
              <a:t>pred</a:t>
            </a:r>
            <a:r>
              <a:rPr lang="sk-SK" sz="3200" dirty="0">
                <a:solidFill>
                  <a:schemeClr val="bg1"/>
                </a:solidFill>
              </a:rPr>
              <a:t> veľkou </a:t>
            </a:r>
            <a:r>
              <a:rPr lang="sk-SK" sz="3200" dirty="0" err="1">
                <a:solidFill>
                  <a:schemeClr val="bg1"/>
                </a:solidFill>
              </a:rPr>
              <a:t>trojkombináciou</a:t>
            </a:r>
            <a:endParaRPr lang="cs-CZ" sz="3200" dirty="0" smtClean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3D6E9-3565-46AE-BDD0-A9CCF962813F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  <p:pic>
        <p:nvPicPr>
          <p:cNvPr id="41988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18018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852935"/>
            <a:ext cx="18018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ývojový diagram: alternativní postup 5"/>
          <p:cNvSpPr/>
          <p:nvPr/>
        </p:nvSpPr>
        <p:spPr>
          <a:xfrm>
            <a:off x="4859337" y="4941168"/>
            <a:ext cx="2881313" cy="647700"/>
          </a:xfrm>
          <a:prstGeom prst="flowChartAlternateProcess">
            <a:avLst/>
          </a:prstGeom>
          <a:solidFill>
            <a:srgbClr val="FFFF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rgbClr val="FF0000"/>
                </a:solidFill>
              </a:rPr>
              <a:t>VELIENDREN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1295945" y="4941168"/>
            <a:ext cx="2881313" cy="647700"/>
          </a:xfrm>
          <a:prstGeom prst="flowChartAlternateProcess">
            <a:avLst/>
          </a:prstGeom>
          <a:solidFill>
            <a:srgbClr val="FFFF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rgbClr val="FF0000"/>
                </a:solidFill>
              </a:rPr>
              <a:t>LIVERDREN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DF49E3-D832-4823-BD17-2021936CD0B7}" type="slidenum">
              <a:rPr lang="cs-CZ"/>
              <a:pPr>
                <a:defRPr/>
              </a:pPr>
              <a:t>39</a:t>
            </a:fld>
            <a:endParaRPr lang="cs-CZ"/>
          </a:p>
        </p:txBody>
      </p:sp>
      <p:pic>
        <p:nvPicPr>
          <p:cNvPr id="43011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ovéPole 5"/>
          <p:cNvSpPr txBox="1">
            <a:spLocks noChangeArrowheads="1"/>
          </p:cNvSpPr>
          <p:nvPr/>
        </p:nvSpPr>
        <p:spPr bwMode="auto">
          <a:xfrm>
            <a:off x="1533192" y="2420888"/>
            <a:ext cx="678608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rgbClr val="000099"/>
                </a:solidFill>
                <a:latin typeface="Arial Black" pitchFamily="34" charset="0"/>
              </a:rPr>
              <a:t>Kapitola</a:t>
            </a:r>
          </a:p>
          <a:p>
            <a:pPr algn="ctr" eaLnBrk="1" hangingPunct="1"/>
            <a:r>
              <a:rPr lang="cs-CZ" sz="3200" b="1" dirty="0">
                <a:solidFill>
                  <a:srgbClr val="000099"/>
                </a:solidFill>
                <a:latin typeface="Arial Black" pitchFamily="34" charset="0"/>
              </a:rPr>
              <a:t>IV.</a:t>
            </a:r>
          </a:p>
          <a:p>
            <a:pPr algn="ctr" eaLnBrk="1" hangingPunct="1"/>
            <a:r>
              <a:rPr lang="cs-CZ" sz="3600" b="1" dirty="0" smtClean="0">
                <a:solidFill>
                  <a:srgbClr val="000099"/>
                </a:solidFill>
                <a:latin typeface="Arial Black" pitchFamily="34" charset="0"/>
              </a:rPr>
              <a:t>MIKROORGANIZMY</a:t>
            </a:r>
            <a:endParaRPr lang="cs-CZ" sz="3600" b="1" dirty="0">
              <a:solidFill>
                <a:srgbClr val="000099"/>
              </a:solidFill>
              <a:latin typeface="Arial Black" pitchFamily="34" charset="0"/>
            </a:endParaRPr>
          </a:p>
          <a:p>
            <a:pPr algn="ctr" eaLnBrk="1" hangingPunct="1"/>
            <a:r>
              <a:rPr lang="cs-CZ" sz="3600" b="1" dirty="0">
                <a:solidFill>
                  <a:srgbClr val="000099"/>
                </a:solidFill>
                <a:latin typeface="Arial Black" pitchFamily="34" charset="0"/>
              </a:rPr>
              <a:t>A </a:t>
            </a:r>
            <a:r>
              <a:rPr lang="cs-CZ" sz="3600" b="1" dirty="0" smtClean="0">
                <a:solidFill>
                  <a:srgbClr val="000099"/>
                </a:solidFill>
                <a:latin typeface="Arial Black" pitchFamily="34" charset="0"/>
              </a:rPr>
              <a:t>MIKROBIÁLNE LOŽISKÁ</a:t>
            </a:r>
            <a:endParaRPr lang="cs-CZ" sz="3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CCFFFF"/>
            </a:gs>
            <a:gs pos="53000">
              <a:srgbClr val="D4DEFF"/>
            </a:gs>
            <a:gs pos="76000">
              <a:srgbClr val="A0E1FE"/>
            </a:gs>
            <a:gs pos="92000">
              <a:srgbClr val="92D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sz="2800" dirty="0">
                <a:solidFill>
                  <a:srgbClr val="000099"/>
                </a:solidFill>
              </a:rPr>
              <a:t>Naučme sa postupy, ako sa zbaviť týchto </a:t>
            </a:r>
            <a:r>
              <a:rPr lang="sk-SK" sz="2800" dirty="0" smtClean="0">
                <a:solidFill>
                  <a:srgbClr val="000099"/>
                </a:solidFill>
              </a:rPr>
              <a:t>toxínov</a:t>
            </a:r>
            <a:br>
              <a:rPr lang="sk-SK" sz="2800" dirty="0" smtClean="0">
                <a:solidFill>
                  <a:srgbClr val="000099"/>
                </a:solidFill>
              </a:rPr>
            </a:br>
            <a:r>
              <a:rPr lang="sk-SK" sz="2800" dirty="0" smtClean="0">
                <a:solidFill>
                  <a:srgbClr val="000099"/>
                </a:solidFill>
              </a:rPr>
              <a:t>pomocou </a:t>
            </a:r>
            <a:r>
              <a:rPr lang="sk-SK" sz="2800" dirty="0">
                <a:solidFill>
                  <a:srgbClr val="000099"/>
                </a:solidFill>
              </a:rPr>
              <a:t>preparátov Joalis. </a:t>
            </a:r>
            <a:r>
              <a:rPr lang="sk-SK" sz="2800" dirty="0" smtClean="0">
                <a:solidFill>
                  <a:srgbClr val="000099"/>
                </a:solidFill>
              </a:rPr>
              <a:t/>
            </a:r>
            <a:br>
              <a:rPr lang="sk-SK" sz="2800" dirty="0" smtClean="0">
                <a:solidFill>
                  <a:srgbClr val="000099"/>
                </a:solidFill>
              </a:rPr>
            </a:br>
            <a:r>
              <a:rPr lang="sk-SK" sz="2800" b="1" dirty="0" smtClean="0">
                <a:solidFill>
                  <a:srgbClr val="000099"/>
                </a:solidFill>
              </a:rPr>
              <a:t>Každá </a:t>
            </a:r>
            <a:r>
              <a:rPr lang="sk-SK" sz="2800" b="1" dirty="0">
                <a:solidFill>
                  <a:srgbClr val="000099"/>
                </a:solidFill>
              </a:rPr>
              <a:t>skupina vyžaduje presný postup. </a:t>
            </a:r>
            <a:endParaRPr lang="cs-CZ" sz="2800" b="1" dirty="0" smtClean="0">
              <a:solidFill>
                <a:srgbClr val="000099"/>
              </a:solidFill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1097221" y="5085184"/>
            <a:ext cx="7019995" cy="719484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sk-SK" b="1" dirty="0">
                <a:solidFill>
                  <a:srgbClr val="000099"/>
                </a:solidFill>
              </a:rPr>
              <a:t>Výsledok vám pomôže </a:t>
            </a:r>
            <a:r>
              <a:rPr lang="sk-SK" b="1" dirty="0" smtClean="0">
                <a:solidFill>
                  <a:srgbClr val="000099"/>
                </a:solidFill>
              </a:rPr>
              <a:t>vzlietnuť!</a:t>
            </a:r>
            <a:endParaRPr lang="cs-CZ" b="1" dirty="0" smtClean="0">
              <a:solidFill>
                <a:srgbClr val="000099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A167D-FE31-4A24-9CD3-B13D5FE980AA}" type="slidenum">
              <a:rPr lang="cs-CZ"/>
              <a:pPr>
                <a:defRPr/>
              </a:pPr>
              <a:t>4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154">
            <a:off x="2428149" y="2119274"/>
            <a:ext cx="4358141" cy="2129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51286-4239-4AFA-AFFF-564A7BF43B64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  <p:sp>
        <p:nvSpPr>
          <p:cNvPr id="5" name="Svislý svitek 4"/>
          <p:cNvSpPr/>
          <p:nvPr/>
        </p:nvSpPr>
        <p:spPr>
          <a:xfrm>
            <a:off x="611188" y="476250"/>
            <a:ext cx="7921625" cy="1439863"/>
          </a:xfrm>
          <a:prstGeom prst="verticalScroll">
            <a:avLst/>
          </a:prstGeom>
          <a:solidFill>
            <a:schemeClr val="bg1"/>
          </a:solidFill>
          <a:ln w="1905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sk-SK" sz="2800" dirty="0">
                <a:solidFill>
                  <a:srgbClr val="000099"/>
                </a:solidFill>
              </a:rPr>
              <a:t>Veľactené publikum už tuší, </a:t>
            </a:r>
            <a:r>
              <a:rPr lang="sk-SK" sz="2800" dirty="0" smtClean="0">
                <a:solidFill>
                  <a:srgbClr val="000099"/>
                </a:solidFill>
              </a:rPr>
              <a:t>že </a:t>
            </a:r>
            <a:r>
              <a:rPr lang="sk-SK" sz="2800" dirty="0">
                <a:solidFill>
                  <a:srgbClr val="000099"/>
                </a:solidFill>
              </a:rPr>
              <a:t>to bude </a:t>
            </a:r>
            <a:r>
              <a:rPr lang="sk-SK" sz="2800" b="1" dirty="0">
                <a:solidFill>
                  <a:srgbClr val="000099"/>
                </a:solidFill>
              </a:rPr>
              <a:t>najväčší „orech</a:t>
            </a:r>
            <a:r>
              <a:rPr lang="sk-SK" sz="2800" b="1" dirty="0" smtClean="0">
                <a:solidFill>
                  <a:srgbClr val="000099"/>
                </a:solidFill>
              </a:rPr>
              <a:t>“.</a:t>
            </a:r>
            <a:endParaRPr lang="cs-CZ" sz="2800" b="1" dirty="0">
              <a:solidFill>
                <a:srgbClr val="000099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8041">
            <a:off x="1873958" y="4378429"/>
            <a:ext cx="2360191" cy="19234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725144"/>
            <a:ext cx="2918922" cy="18826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40" y="2034736"/>
            <a:ext cx="2303356" cy="3048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sah 2"/>
          <p:cNvSpPr>
            <a:spLocks noGrp="1"/>
          </p:cNvSpPr>
          <p:nvPr>
            <p:ph idx="1"/>
          </p:nvPr>
        </p:nvSpPr>
        <p:spPr>
          <a:xfrm>
            <a:off x="468313" y="476250"/>
            <a:ext cx="8229600" cy="1223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cs-CZ" b="1" dirty="0" smtClean="0">
                <a:solidFill>
                  <a:schemeClr val="bg1"/>
                </a:solidFill>
              </a:rPr>
              <a:t>Streptokoky, </a:t>
            </a:r>
            <a:r>
              <a:rPr lang="cs-CZ" b="1" dirty="0" err="1" smtClean="0">
                <a:solidFill>
                  <a:schemeClr val="bg1"/>
                </a:solidFill>
              </a:rPr>
              <a:t>chlamýdie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vírusy</a:t>
            </a:r>
            <a:r>
              <a:rPr lang="cs-CZ" b="1" dirty="0" smtClean="0">
                <a:solidFill>
                  <a:schemeClr val="bg1"/>
                </a:solidFill>
              </a:rPr>
              <a:t>, parazity, salmonela, </a:t>
            </a:r>
            <a:r>
              <a:rPr lang="cs-CZ" b="1" dirty="0" err="1" smtClean="0">
                <a:solidFill>
                  <a:schemeClr val="bg1"/>
                </a:solidFill>
              </a:rPr>
              <a:t>borélia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atď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atď</a:t>
            </a:r>
            <a:r>
              <a:rPr lang="cs-CZ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ADA5F-7FFA-4224-B135-1C829C1B04FB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1556377" y="1916833"/>
            <a:ext cx="6192838" cy="858694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3200" b="1" dirty="0">
                <a:solidFill>
                  <a:srgbClr val="000099"/>
                </a:solidFill>
              </a:rPr>
              <a:t>tvoria </a:t>
            </a:r>
            <a:r>
              <a:rPr lang="sk-SK" sz="3200" b="1" dirty="0" smtClean="0">
                <a:solidFill>
                  <a:srgbClr val="000099"/>
                </a:solidFill>
              </a:rPr>
              <a:t>mikrobiálne </a:t>
            </a:r>
            <a:r>
              <a:rPr lang="sk-SK" sz="3200" b="1" dirty="0">
                <a:solidFill>
                  <a:srgbClr val="000099"/>
                </a:solidFill>
              </a:rPr>
              <a:t>ložiská</a:t>
            </a:r>
            <a:endParaRPr lang="cs-CZ" sz="3200" b="1" dirty="0">
              <a:solidFill>
                <a:srgbClr val="000099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1556377" y="3153642"/>
            <a:ext cx="6192838" cy="1152525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3200" b="1" dirty="0">
                <a:solidFill>
                  <a:srgbClr val="000099"/>
                </a:solidFill>
              </a:rPr>
              <a:t>osídľujú bunky </a:t>
            </a:r>
            <a:r>
              <a:rPr lang="sk-SK" sz="3200" b="1" dirty="0" smtClean="0">
                <a:solidFill>
                  <a:srgbClr val="000099"/>
                </a:solidFill>
              </a:rPr>
              <a:t>tkanív</a:t>
            </a:r>
          </a:p>
          <a:p>
            <a:pPr algn="ctr">
              <a:defRPr/>
            </a:pPr>
            <a:r>
              <a:rPr lang="sk-SK" sz="3200" b="1" dirty="0" smtClean="0">
                <a:solidFill>
                  <a:srgbClr val="000099"/>
                </a:solidFill>
              </a:rPr>
              <a:t>aj</a:t>
            </a:r>
            <a:r>
              <a:rPr lang="sk-SK" sz="3200" b="1" dirty="0">
                <a:solidFill>
                  <a:srgbClr val="000099"/>
                </a:solidFill>
              </a:rPr>
              <a:t> krvné elementy</a:t>
            </a:r>
            <a:endParaRPr lang="cs-CZ" sz="3200" b="1" dirty="0">
              <a:solidFill>
                <a:srgbClr val="000099"/>
              </a:solidFill>
            </a:endParaRPr>
          </a:p>
        </p:txBody>
      </p:sp>
      <p:sp>
        <p:nvSpPr>
          <p:cNvPr id="45062" name="Zástupný symbol pro obsah 2"/>
          <p:cNvSpPr txBox="1">
            <a:spLocks/>
          </p:cNvSpPr>
          <p:nvPr/>
        </p:nvSpPr>
        <p:spPr bwMode="auto">
          <a:xfrm>
            <a:off x="1259632" y="5301208"/>
            <a:ext cx="6786328" cy="79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sk-SK" sz="4000" b="1" dirty="0" smtClean="0">
                <a:solidFill>
                  <a:srgbClr val="000099"/>
                </a:solidFill>
              </a:rPr>
              <a:t>Skrátka </a:t>
            </a:r>
            <a:r>
              <a:rPr lang="sk-SK" sz="4000" b="1" dirty="0">
                <a:solidFill>
                  <a:srgbClr val="000099"/>
                </a:solidFill>
              </a:rPr>
              <a:t>– </a:t>
            </a:r>
            <a:r>
              <a:rPr lang="sk-SK" sz="4000" b="1" dirty="0" smtClean="0">
                <a:solidFill>
                  <a:srgbClr val="000099"/>
                </a:solidFill>
              </a:rPr>
              <a:t>masaker</a:t>
            </a:r>
            <a:r>
              <a:rPr lang="cs-CZ" sz="4000" b="1" dirty="0" smtClean="0">
                <a:solidFill>
                  <a:srgbClr val="000099"/>
                </a:solidFill>
              </a:rPr>
              <a:t>!</a:t>
            </a:r>
            <a:endParaRPr lang="cs-CZ" sz="4000" b="1" dirty="0">
              <a:solidFill>
                <a:srgbClr val="000099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7483" flipH="1">
            <a:off x="168132" y="4086224"/>
            <a:ext cx="2252704" cy="190459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6479">
            <a:off x="6830749" y="4622054"/>
            <a:ext cx="1993203" cy="1786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build="p"/>
      <p:bldP spid="5" grpId="0" animBg="1"/>
      <p:bldP spid="6" grpId="0" animBg="1"/>
      <p:bldP spid="4506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338509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sk-SK" sz="4000" dirty="0">
                <a:solidFill>
                  <a:srgbClr val="000099"/>
                </a:solidFill>
              </a:rPr>
              <a:t>Ak chceme </a:t>
            </a:r>
            <a:r>
              <a:rPr lang="sk-SK" sz="4000" dirty="0" smtClean="0">
                <a:solidFill>
                  <a:srgbClr val="000099"/>
                </a:solidFill>
              </a:rPr>
              <a:t>pochopiť</a:t>
            </a:r>
            <a:br>
              <a:rPr lang="sk-SK" sz="4000" dirty="0" smtClean="0">
                <a:solidFill>
                  <a:srgbClr val="000099"/>
                </a:solidFill>
              </a:rPr>
            </a:br>
            <a:r>
              <a:rPr lang="sk-SK" sz="4000" dirty="0" smtClean="0">
                <a:solidFill>
                  <a:srgbClr val="000099"/>
                </a:solidFill>
              </a:rPr>
              <a:t>ich </a:t>
            </a:r>
            <a:r>
              <a:rPr lang="sk-SK" sz="4000" dirty="0">
                <a:solidFill>
                  <a:srgbClr val="000099"/>
                </a:solidFill>
              </a:rPr>
              <a:t>existenciu, musíme sa vrátiť </a:t>
            </a:r>
            <a:r>
              <a:rPr lang="sk-SK" sz="4000" dirty="0" smtClean="0">
                <a:solidFill>
                  <a:srgbClr val="000099"/>
                </a:solidFill>
              </a:rPr>
              <a:t/>
            </a:r>
            <a:br>
              <a:rPr lang="sk-SK" sz="4000" dirty="0" smtClean="0">
                <a:solidFill>
                  <a:srgbClr val="000099"/>
                </a:solidFill>
              </a:rPr>
            </a:br>
            <a:r>
              <a:rPr lang="sk-SK" sz="4000" dirty="0" smtClean="0">
                <a:solidFill>
                  <a:srgbClr val="000099"/>
                </a:solidFill>
              </a:rPr>
              <a:t>o</a:t>
            </a:r>
            <a:r>
              <a:rPr lang="sk-SK" sz="4000" dirty="0">
                <a:solidFill>
                  <a:srgbClr val="000099"/>
                </a:solidFill>
              </a:rPr>
              <a:t> mnoho </a:t>
            </a:r>
            <a:r>
              <a:rPr lang="sk-SK" sz="4000" dirty="0" smtClean="0">
                <a:solidFill>
                  <a:srgbClr val="000099"/>
                </a:solidFill>
              </a:rPr>
              <a:t>storočí späť</a:t>
            </a:r>
            <a:r>
              <a:rPr lang="cs-CZ" sz="4000" dirty="0" smtClean="0">
                <a:solidFill>
                  <a:srgbClr val="000099"/>
                </a:solidFill>
              </a:rPr>
              <a:t>...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A9354-0374-427F-9A17-6BE011632143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57F9B-681D-4223-A45A-076CA4C4FE24}" type="slidenum">
              <a:rPr lang="cs-CZ" smtClean="0"/>
              <a:pPr>
                <a:defRPr/>
              </a:pPr>
              <a:t>43</a:t>
            </a:fld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419872" y="511175"/>
            <a:ext cx="2592388" cy="1296988"/>
          </a:xfrm>
          <a:prstGeom prst="ellipse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2000" b="1" dirty="0">
                <a:solidFill>
                  <a:srgbClr val="000099"/>
                </a:solidFill>
              </a:rPr>
              <a:t>osrdcovník, žila, dvanástnik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6238983" y="1556792"/>
            <a:ext cx="2376487" cy="15843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2000" b="1" dirty="0">
                <a:solidFill>
                  <a:srgbClr val="000099"/>
                </a:solidFill>
              </a:rPr>
              <a:t>žalúdok, </a:t>
            </a:r>
            <a:r>
              <a:rPr lang="sk-SK" sz="2000" b="1" dirty="0" err="1" smtClean="0">
                <a:solidFill>
                  <a:srgbClr val="000099"/>
                </a:solidFill>
              </a:rPr>
              <a:t>podž</a:t>
            </a:r>
            <a:r>
              <a:rPr lang="sk-SK" sz="2000" b="1" dirty="0" smtClean="0">
                <a:solidFill>
                  <a:srgbClr val="000099"/>
                </a:solidFill>
              </a:rPr>
              <a:t>. </a:t>
            </a:r>
            <a:r>
              <a:rPr lang="sk-SK" sz="2000" b="1" dirty="0">
                <a:solidFill>
                  <a:srgbClr val="000099"/>
                </a:solidFill>
              </a:rPr>
              <a:t>žľaza, štítna žľaza, lymfa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5854677" y="4581128"/>
            <a:ext cx="3025775" cy="16129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2000" b="1" dirty="0">
                <a:solidFill>
                  <a:srgbClr val="000099"/>
                </a:solidFill>
              </a:rPr>
              <a:t>hrubé </a:t>
            </a:r>
            <a:r>
              <a:rPr lang="sk-SK" sz="2000" b="1" dirty="0" smtClean="0">
                <a:solidFill>
                  <a:srgbClr val="000099"/>
                </a:solidFill>
              </a:rPr>
              <a:t>črevo, koža, </a:t>
            </a:r>
            <a:r>
              <a:rPr lang="sk-SK" sz="2000" b="1" dirty="0">
                <a:solidFill>
                  <a:srgbClr val="000099"/>
                </a:solidFill>
              </a:rPr>
              <a:t>priedušky, dutiny, </a:t>
            </a:r>
            <a:r>
              <a:rPr lang="sk-SK" sz="2000" b="1" dirty="0" err="1">
                <a:solidFill>
                  <a:srgbClr val="000099"/>
                </a:solidFill>
              </a:rPr>
              <a:t>diencefalon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322262" y="4431903"/>
            <a:ext cx="2953594" cy="176212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2000" b="1" dirty="0">
                <a:solidFill>
                  <a:srgbClr val="000099"/>
                </a:solidFill>
              </a:rPr>
              <a:t>kosti, kĺby, </a:t>
            </a:r>
            <a:r>
              <a:rPr lang="sk-SK" sz="2000" b="1" dirty="0" smtClean="0">
                <a:solidFill>
                  <a:srgbClr val="000099"/>
                </a:solidFill>
              </a:rPr>
              <a:t>vlasy, vnútorné ucho, </a:t>
            </a:r>
            <a:r>
              <a:rPr lang="sk-SK" sz="2000" b="1" dirty="0" err="1">
                <a:solidFill>
                  <a:srgbClr val="000099"/>
                </a:solidFill>
              </a:rPr>
              <a:t>diencefalon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>
            <a:off x="322262" y="1339851"/>
            <a:ext cx="2665413" cy="17287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2000" b="1" dirty="0">
                <a:solidFill>
                  <a:srgbClr val="000099"/>
                </a:solidFill>
              </a:rPr>
              <a:t>žlčník, väzivo, oči, kožné žľazy, </a:t>
            </a:r>
            <a:r>
              <a:rPr lang="sk-SK" sz="2000" b="1" dirty="0" err="1">
                <a:solidFill>
                  <a:srgbClr val="000099"/>
                </a:solidFill>
              </a:rPr>
              <a:t>telencefalon</a:t>
            </a:r>
            <a:endParaRPr lang="cs-CZ" sz="2000" b="1" dirty="0">
              <a:solidFill>
                <a:srgbClr val="000099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71" y="1862030"/>
            <a:ext cx="3783261" cy="3385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A0E1FE"/>
            </a:gs>
            <a:gs pos="10000">
              <a:srgbClr val="8FDAFF"/>
            </a:gs>
            <a:gs pos="33000">
              <a:srgbClr val="CCFFFF"/>
            </a:gs>
            <a:gs pos="52000">
              <a:srgbClr val="FFFFFF"/>
            </a:gs>
            <a:gs pos="76000">
              <a:srgbClr val="92D050"/>
            </a:gs>
            <a:gs pos="99000">
              <a:srgbClr val="EBDAD4"/>
            </a:gs>
            <a:gs pos="98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sah 2"/>
          <p:cNvSpPr>
            <a:spLocks noGrp="1"/>
          </p:cNvSpPr>
          <p:nvPr>
            <p:ph idx="1"/>
          </p:nvPr>
        </p:nvSpPr>
        <p:spPr>
          <a:xfrm>
            <a:off x="467544" y="404664"/>
            <a:ext cx="8064896" cy="172819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sz="2400" b="1" dirty="0">
                <a:solidFill>
                  <a:srgbClr val="000099"/>
                </a:solidFill>
              </a:rPr>
              <a:t>Energia v </a:t>
            </a:r>
            <a:r>
              <a:rPr lang="sk-SK" sz="2400" b="1" dirty="0" smtClean="0">
                <a:solidFill>
                  <a:srgbClr val="000099"/>
                </a:solidFill>
              </a:rPr>
              <a:t>organizme, </a:t>
            </a:r>
            <a:r>
              <a:rPr lang="sk-SK" sz="2400" b="1" dirty="0">
                <a:solidFill>
                  <a:srgbClr val="000099"/>
                </a:solidFill>
              </a:rPr>
              <a:t>vznikajúca zo vzduchu, potravy a kozmu sa modeluje v jednotlivých materských orgánoch a šíri sa do okruhov podriadených orgánov a </a:t>
            </a:r>
            <a:r>
              <a:rPr lang="sk-SK" sz="2400" b="1" dirty="0" smtClean="0">
                <a:solidFill>
                  <a:srgbClr val="000099"/>
                </a:solidFill>
              </a:rPr>
              <a:t>tkanív.</a:t>
            </a:r>
            <a:endParaRPr lang="cs-CZ" sz="2400" b="1" dirty="0" smtClean="0">
              <a:solidFill>
                <a:srgbClr val="000099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2880F-B27C-440C-B57E-2105C97D8659}" type="slidenum">
              <a:rPr lang="cs-CZ" smtClean="0"/>
              <a:pPr>
                <a:defRPr/>
              </a:pPr>
              <a:t>44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15840"/>
            <a:ext cx="3960440" cy="40341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95" y="3672927"/>
            <a:ext cx="1485714" cy="22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sah 2"/>
          <p:cNvSpPr>
            <a:spLocks noGrp="1"/>
          </p:cNvSpPr>
          <p:nvPr>
            <p:ph idx="1"/>
          </p:nvPr>
        </p:nvSpPr>
        <p:spPr>
          <a:xfrm>
            <a:off x="611560" y="1484785"/>
            <a:ext cx="8003232" cy="3312368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endParaRPr lang="sk-SK" sz="2800" b="1" dirty="0" smtClean="0">
              <a:solidFill>
                <a:srgbClr val="000099"/>
              </a:solidFill>
            </a:endParaRPr>
          </a:p>
          <a:p>
            <a:pPr marL="0" indent="0" algn="ctr">
              <a:buNone/>
            </a:pPr>
            <a:r>
              <a:rPr lang="sk-SK" sz="2800" b="1" dirty="0" smtClean="0">
                <a:solidFill>
                  <a:srgbClr val="000099"/>
                </a:solidFill>
              </a:rPr>
              <a:t>Energia </a:t>
            </a:r>
            <a:r>
              <a:rPr lang="sk-SK" sz="2800" b="1" dirty="0">
                <a:solidFill>
                  <a:srgbClr val="000099"/>
                </a:solidFill>
              </a:rPr>
              <a:t>orgánov je predovšetkým charakterizovaná </a:t>
            </a:r>
          </a:p>
          <a:p>
            <a:pPr marL="0" indent="0" algn="ctr">
              <a:buNone/>
            </a:pPr>
            <a:r>
              <a:rPr lang="sk-SK" sz="2800" b="1" u="sng" dirty="0">
                <a:solidFill>
                  <a:srgbClr val="FF0000"/>
                </a:solidFill>
              </a:rPr>
              <a:t>emóciami </a:t>
            </a:r>
          </a:p>
          <a:p>
            <a:pPr marL="0" indent="0" algn="ctr">
              <a:buNone/>
            </a:pPr>
            <a:r>
              <a:rPr lang="sk-SK" sz="2800" b="1" dirty="0" smtClean="0">
                <a:solidFill>
                  <a:srgbClr val="000099"/>
                </a:solidFill>
              </a:rPr>
              <a:t>prislúchajúcimi </a:t>
            </a:r>
            <a:r>
              <a:rPr lang="sk-SK" sz="2800" b="1" dirty="0">
                <a:solidFill>
                  <a:srgbClr val="000099"/>
                </a:solidFill>
              </a:rPr>
              <a:t>k jednotlivým orgánom</a:t>
            </a:r>
            <a:r>
              <a:rPr lang="sk-SK" sz="2800" b="1" dirty="0" smtClean="0">
                <a:solidFill>
                  <a:srgbClr val="000099"/>
                </a:solidFill>
              </a:rPr>
              <a:t>.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F2AD6-232D-498B-A60A-80C443DEE96C}" type="slidenum">
              <a:rPr lang="cs-CZ" smtClean="0"/>
              <a:pPr>
                <a:defRPr/>
              </a:pPr>
              <a:t>45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91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9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9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49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A0E1FE"/>
            </a:gs>
            <a:gs pos="16000">
              <a:srgbClr val="8FDAFF"/>
            </a:gs>
            <a:gs pos="52000">
              <a:srgbClr val="000099"/>
            </a:gs>
            <a:gs pos="52000">
              <a:srgbClr val="FFFFFF"/>
            </a:gs>
            <a:gs pos="72000">
              <a:srgbClr val="92D050"/>
            </a:gs>
            <a:gs pos="99000">
              <a:srgbClr val="EBDAD4"/>
            </a:gs>
            <a:gs pos="98000">
              <a:srgbClr val="55261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15" y="1508998"/>
            <a:ext cx="4064793" cy="4140449"/>
          </a:xfrm>
          <a:prstGeom prst="rect">
            <a:avLst/>
          </a:prstGeom>
        </p:spPr>
      </p:pic>
      <p:sp>
        <p:nvSpPr>
          <p:cNvPr id="48130" name="Zástupný symbol pro obsah 2"/>
          <p:cNvSpPr>
            <a:spLocks noGrp="1"/>
          </p:cNvSpPr>
          <p:nvPr>
            <p:ph idx="1"/>
          </p:nvPr>
        </p:nvSpPr>
        <p:spPr>
          <a:xfrm>
            <a:off x="569992" y="620688"/>
            <a:ext cx="7848872" cy="864096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b="1" dirty="0" smtClean="0">
                <a:solidFill>
                  <a:srgbClr val="000099"/>
                </a:solidFill>
              </a:rPr>
              <a:t>Zlé </a:t>
            </a:r>
            <a:r>
              <a:rPr lang="cs-CZ" b="1" u="sng" dirty="0" err="1" smtClean="0">
                <a:solidFill>
                  <a:srgbClr val="FF0000"/>
                </a:solidFill>
              </a:rPr>
              <a:t>emócie</a:t>
            </a:r>
            <a:r>
              <a:rPr lang="cs-CZ" b="1" dirty="0" smtClean="0">
                <a:solidFill>
                  <a:srgbClr val="000099"/>
                </a:solidFill>
              </a:rPr>
              <a:t> </a:t>
            </a:r>
            <a:r>
              <a:rPr lang="cs-CZ" b="1" dirty="0">
                <a:solidFill>
                  <a:srgbClr val="000099"/>
                </a:solidFill>
              </a:rPr>
              <a:t>= </a:t>
            </a:r>
            <a:r>
              <a:rPr lang="cs-CZ" b="1" dirty="0" smtClean="0">
                <a:solidFill>
                  <a:srgbClr val="000099"/>
                </a:solidFill>
              </a:rPr>
              <a:t>zlá </a:t>
            </a:r>
            <a:r>
              <a:rPr lang="cs-CZ" b="1" u="sng" dirty="0" err="1" smtClean="0">
                <a:solidFill>
                  <a:srgbClr val="FF0000"/>
                </a:solidFill>
              </a:rPr>
              <a:t>energia</a:t>
            </a:r>
            <a:endParaRPr lang="cs-CZ" b="1" u="sng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2880F-B27C-440C-B57E-2105C97D8659}" type="slidenum">
              <a:rPr lang="cs-CZ" smtClean="0"/>
              <a:pPr>
                <a:defRPr/>
              </a:pPr>
              <a:t>46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25" y="3598935"/>
            <a:ext cx="1673891" cy="2560910"/>
          </a:xfrm>
          <a:prstGeom prst="rect">
            <a:avLst/>
          </a:prstGeom>
        </p:spPr>
      </p:pic>
      <p:sp>
        <p:nvSpPr>
          <p:cNvPr id="8" name="Výbuch 1 7"/>
          <p:cNvSpPr/>
          <p:nvPr/>
        </p:nvSpPr>
        <p:spPr>
          <a:xfrm>
            <a:off x="2771800" y="2354825"/>
            <a:ext cx="332889" cy="468479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buch 1 9"/>
          <p:cNvSpPr/>
          <p:nvPr/>
        </p:nvSpPr>
        <p:spPr>
          <a:xfrm>
            <a:off x="3990355" y="2036923"/>
            <a:ext cx="305739" cy="317902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02" y="2435509"/>
            <a:ext cx="1026080" cy="19551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8859" flipV="1">
            <a:off x="4345131" y="2338079"/>
            <a:ext cx="2488182" cy="1851077"/>
          </a:xfrm>
          <a:prstGeom prst="rect">
            <a:avLst/>
          </a:prstGeom>
        </p:spPr>
      </p:pic>
      <p:sp>
        <p:nvSpPr>
          <p:cNvPr id="9" name="Výbuch 1 8"/>
          <p:cNvSpPr/>
          <p:nvPr/>
        </p:nvSpPr>
        <p:spPr>
          <a:xfrm>
            <a:off x="3266658" y="1919922"/>
            <a:ext cx="288032" cy="45026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6800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/>
      <p:bldP spid="8" grpId="0" animBg="1"/>
      <p:bldP spid="10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sah 4"/>
          <p:cNvSpPr>
            <a:spLocks noGrp="1"/>
          </p:cNvSpPr>
          <p:nvPr>
            <p:ph idx="1"/>
          </p:nvPr>
        </p:nvSpPr>
        <p:spPr>
          <a:xfrm>
            <a:off x="646270" y="3933056"/>
            <a:ext cx="7920111" cy="1656184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sk-SK" sz="2800" b="1" dirty="0">
                <a:solidFill>
                  <a:srgbClr val="000099"/>
                </a:solidFill>
              </a:rPr>
              <a:t>Odtiaľ vytvárajú metastázy ložísk </a:t>
            </a:r>
            <a:endParaRPr lang="sk-SK" sz="2800" b="1" dirty="0" smtClean="0">
              <a:solidFill>
                <a:srgbClr val="000099"/>
              </a:solidFill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sk-SK" sz="2800" b="1" dirty="0" smtClean="0">
                <a:solidFill>
                  <a:srgbClr val="000099"/>
                </a:solidFill>
              </a:rPr>
              <a:t>v</a:t>
            </a:r>
            <a:r>
              <a:rPr lang="sk-SK" sz="2800" b="1" dirty="0">
                <a:solidFill>
                  <a:srgbClr val="000099"/>
                </a:solidFill>
              </a:rPr>
              <a:t> ďalších orgánoch dotyčného okruhu</a:t>
            </a:r>
            <a:r>
              <a:rPr lang="cs-CZ" sz="2800" b="1" dirty="0" smtClean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1043B-B7BB-4C02-A111-B3FC22319562}" type="slidenum">
              <a:rPr lang="cs-CZ" smtClean="0"/>
              <a:pPr>
                <a:defRPr/>
              </a:pPr>
              <a:t>47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612728" y="548680"/>
            <a:ext cx="7953653" cy="280831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charset="0"/>
              <a:buNone/>
            </a:pPr>
            <a:r>
              <a:rPr lang="sk-SK" sz="2800" dirty="0">
                <a:solidFill>
                  <a:srgbClr val="000099"/>
                </a:solidFill>
              </a:rPr>
              <a:t>V prostredí zlých energií sa darí vzniku mikrobiálnych ložísk, </a:t>
            </a:r>
            <a:endParaRPr lang="sk-SK" sz="2800" dirty="0" smtClean="0">
              <a:solidFill>
                <a:srgbClr val="000099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sk-SK" sz="2800" dirty="0" smtClean="0">
                <a:solidFill>
                  <a:srgbClr val="000099"/>
                </a:solidFill>
              </a:rPr>
              <a:t>respektíve </a:t>
            </a:r>
            <a:r>
              <a:rPr lang="sk-SK" sz="2800" dirty="0">
                <a:solidFill>
                  <a:srgbClr val="000099"/>
                </a:solidFill>
              </a:rPr>
              <a:t>mikroorganizmy využívajú toto prostredie k invázii do organizmu a k vybudovaniu opevnenia</a:t>
            </a:r>
            <a:r>
              <a:rPr lang="cs-CZ" sz="2800" dirty="0" smtClean="0">
                <a:solidFill>
                  <a:srgbClr val="000099"/>
                </a:solidFill>
              </a:rPr>
              <a:t>.</a:t>
            </a:r>
            <a:endParaRPr lang="cs-CZ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/>
      <p:bldP spid="5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0">
              <a:srgbClr val="FF7A00"/>
            </a:gs>
            <a:gs pos="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3312"/>
            <a:ext cx="7200800" cy="6168016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EF3D8-631D-40B0-9537-B7BAA16BB08F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77" y="2924944"/>
            <a:ext cx="1926177" cy="29380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53" y="3851397"/>
            <a:ext cx="1142780" cy="6583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53" y="3915517"/>
            <a:ext cx="2740374" cy="18363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47" y="1669651"/>
            <a:ext cx="1972945" cy="17593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87" y="1705509"/>
            <a:ext cx="645022" cy="63926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41" y="3431808"/>
            <a:ext cx="1414155" cy="84117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4117" y="4220603"/>
            <a:ext cx="1114859" cy="6606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730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A0E1FE"/>
            </a:gs>
            <a:gs pos="10000">
              <a:srgbClr val="8FDAFF"/>
            </a:gs>
            <a:gs pos="35000">
              <a:srgbClr val="FFFFFF"/>
            </a:gs>
            <a:gs pos="51000">
              <a:srgbClr val="92D050"/>
            </a:gs>
            <a:gs pos="98000">
              <a:schemeClr val="accent2">
                <a:lumMod val="50000"/>
              </a:schemeClr>
            </a:gs>
            <a:gs pos="82000">
              <a:srgbClr val="00B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467544" y="475679"/>
            <a:ext cx="8229600" cy="1425575"/>
          </a:xfrm>
        </p:spPr>
        <p:txBody>
          <a:bodyPr/>
          <a:lstStyle/>
          <a:p>
            <a:pPr lvl="0" algn="r"/>
            <a:r>
              <a:rPr lang="sk-SK" sz="3200" b="1" dirty="0">
                <a:solidFill>
                  <a:srgbClr val="000099"/>
                </a:solidFill>
              </a:rPr>
              <a:t>Odtiaľ vystreľujú otrávené </a:t>
            </a:r>
            <a:r>
              <a:rPr lang="sk-SK" sz="3200" b="1" dirty="0" smtClean="0">
                <a:solidFill>
                  <a:srgbClr val="000099"/>
                </a:solidFill>
              </a:rPr>
              <a:t>šípy </a:t>
            </a:r>
            <a:r>
              <a:rPr lang="sk-SK" sz="3200" b="1" dirty="0">
                <a:solidFill>
                  <a:srgbClr val="000099"/>
                </a:solidFill>
              </a:rPr>
              <a:t>mikrobiálnych </a:t>
            </a:r>
            <a:r>
              <a:rPr lang="sk-SK" sz="3200" b="1" dirty="0" smtClean="0">
                <a:solidFill>
                  <a:srgbClr val="000099"/>
                </a:solidFill>
              </a:rPr>
              <a:t>toxínov.</a:t>
            </a:r>
            <a:endParaRPr lang="cs-CZ" sz="3200" b="1" dirty="0">
              <a:solidFill>
                <a:srgbClr val="000099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7532D-8D63-4745-BE80-19B8BFC912A9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3" y="2491773"/>
            <a:ext cx="3380658" cy="288256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89" y="3011014"/>
            <a:ext cx="1383954" cy="139627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9841">
            <a:off x="3108914" y="2651212"/>
            <a:ext cx="2716630" cy="21158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9886">
            <a:off x="2966722" y="1617389"/>
            <a:ext cx="2716630" cy="21158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908">
            <a:off x="2540733" y="3863248"/>
            <a:ext cx="2716630" cy="2115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sah 2"/>
          <p:cNvSpPr>
            <a:spLocks noGrp="1"/>
          </p:cNvSpPr>
          <p:nvPr>
            <p:ph idx="1"/>
          </p:nvPr>
        </p:nvSpPr>
        <p:spPr>
          <a:xfrm>
            <a:off x="411163" y="678392"/>
            <a:ext cx="8229600" cy="2016646"/>
          </a:xfrm>
        </p:spPr>
        <p:txBody>
          <a:bodyPr/>
          <a:lstStyle/>
          <a:p>
            <a:pPr eaLnBrk="1" hangingPunct="1"/>
            <a:r>
              <a:rPr lang="sk-SK" sz="2600" b="1" dirty="0">
                <a:solidFill>
                  <a:srgbClr val="000099"/>
                </a:solidFill>
              </a:rPr>
              <a:t>Preparáty Joalis sa užívajú v presnom poradí. </a:t>
            </a:r>
            <a:endParaRPr lang="sk-SK" sz="2600" b="1" dirty="0" smtClean="0">
              <a:solidFill>
                <a:srgbClr val="000099"/>
              </a:solidFill>
            </a:endParaRPr>
          </a:p>
          <a:p>
            <a:pPr eaLnBrk="1" hangingPunct="1"/>
            <a:r>
              <a:rPr lang="sk-SK" sz="2600" dirty="0">
                <a:solidFill>
                  <a:srgbClr val="000099"/>
                </a:solidFill>
              </a:rPr>
              <a:t>Ich vnútorná štruktúra umožňuje zostaviť zmysluplnú stavbu. </a:t>
            </a:r>
            <a:endParaRPr lang="sk-SK" sz="2600" dirty="0" smtClean="0">
              <a:solidFill>
                <a:srgbClr val="000099"/>
              </a:solidFill>
            </a:endParaRPr>
          </a:p>
          <a:p>
            <a:pPr eaLnBrk="1" hangingPunct="1"/>
            <a:r>
              <a:rPr lang="sk-SK" sz="2800" b="1" dirty="0">
                <a:solidFill>
                  <a:srgbClr val="000099"/>
                </a:solidFill>
              </a:rPr>
              <a:t>Sú ako stavebnica.</a:t>
            </a:r>
            <a:endParaRPr lang="cs-CZ" sz="2600" b="1" dirty="0" smtClean="0">
              <a:solidFill>
                <a:srgbClr val="000099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7AE65-5DB9-489A-BBF4-F3E4DEFF99E0}" type="slidenum">
              <a:rPr lang="cs-CZ"/>
              <a:pPr>
                <a:defRPr/>
              </a:pPr>
              <a:t>5</a:t>
            </a:fld>
            <a:endParaRPr lang="cs-CZ"/>
          </a:p>
        </p:txBody>
      </p:sp>
      <p:sp>
        <p:nvSpPr>
          <p:cNvPr id="14" name="Krychle 13"/>
          <p:cNvSpPr/>
          <p:nvPr/>
        </p:nvSpPr>
        <p:spPr>
          <a:xfrm>
            <a:off x="3779838" y="3427413"/>
            <a:ext cx="971550" cy="971550"/>
          </a:xfrm>
          <a:prstGeom prst="cube">
            <a:avLst/>
          </a:prstGeom>
          <a:solidFill>
            <a:srgbClr val="FFFF00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" name="Krychle 40"/>
          <p:cNvSpPr/>
          <p:nvPr/>
        </p:nvSpPr>
        <p:spPr>
          <a:xfrm>
            <a:off x="4525963" y="4149725"/>
            <a:ext cx="971550" cy="971550"/>
          </a:xfrm>
          <a:prstGeom prst="cube">
            <a:avLst/>
          </a:prstGeom>
          <a:solidFill>
            <a:srgbClr val="0070C0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4" name="Krychle 43"/>
          <p:cNvSpPr/>
          <p:nvPr/>
        </p:nvSpPr>
        <p:spPr>
          <a:xfrm>
            <a:off x="2124075" y="4408488"/>
            <a:ext cx="971550" cy="973137"/>
          </a:xfrm>
          <a:prstGeom prst="cube">
            <a:avLst/>
          </a:prstGeom>
          <a:solidFill>
            <a:srgbClr val="00B050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3" name="Krychle 42"/>
          <p:cNvSpPr/>
          <p:nvPr/>
        </p:nvSpPr>
        <p:spPr>
          <a:xfrm>
            <a:off x="2808288" y="4411663"/>
            <a:ext cx="971550" cy="973137"/>
          </a:xfrm>
          <a:prstGeom prst="cube">
            <a:avLst/>
          </a:prstGeom>
          <a:solidFill>
            <a:srgbClr val="FFFF00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2" name="Krychle 41"/>
          <p:cNvSpPr/>
          <p:nvPr/>
        </p:nvSpPr>
        <p:spPr>
          <a:xfrm>
            <a:off x="3554413" y="4408488"/>
            <a:ext cx="971550" cy="973137"/>
          </a:xfrm>
          <a:prstGeom prst="cube">
            <a:avLst/>
          </a:prstGeom>
          <a:solidFill>
            <a:srgbClr val="FF3399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6" name="Krychle 45"/>
          <p:cNvSpPr/>
          <p:nvPr/>
        </p:nvSpPr>
        <p:spPr>
          <a:xfrm>
            <a:off x="4525963" y="2708275"/>
            <a:ext cx="971550" cy="973138"/>
          </a:xfrm>
          <a:prstGeom prst="cube">
            <a:avLst/>
          </a:prstGeom>
          <a:solidFill>
            <a:srgbClr val="00B050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5" name="Krychle 44"/>
          <p:cNvSpPr/>
          <p:nvPr/>
        </p:nvSpPr>
        <p:spPr>
          <a:xfrm>
            <a:off x="5219700" y="4149725"/>
            <a:ext cx="973138" cy="971550"/>
          </a:xfrm>
          <a:prstGeom prst="cube">
            <a:avLst/>
          </a:prstGeom>
          <a:solidFill>
            <a:srgbClr val="FF3399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0" name="Krychle 39"/>
          <p:cNvSpPr/>
          <p:nvPr/>
        </p:nvSpPr>
        <p:spPr>
          <a:xfrm>
            <a:off x="5219700" y="3436938"/>
            <a:ext cx="973138" cy="971550"/>
          </a:xfrm>
          <a:prstGeom prst="cube">
            <a:avLst/>
          </a:prstGeom>
          <a:solidFill>
            <a:srgbClr val="FFFF00"/>
          </a:solidFill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  <p:bldP spid="14" grpId="0" animBg="1"/>
      <p:bldP spid="41" grpId="0" animBg="1"/>
      <p:bldP spid="44" grpId="0" animBg="1"/>
      <p:bldP spid="43" grpId="0" animBg="1"/>
      <p:bldP spid="42" grpId="0" animBg="1"/>
      <p:bldP spid="46" grpId="0" animBg="1"/>
      <p:bldP spid="45" grpId="0" animBg="1"/>
      <p:bldP spid="4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065212"/>
          </a:xfrm>
        </p:spPr>
        <p:txBody>
          <a:bodyPr/>
          <a:lstStyle/>
          <a:p>
            <a:r>
              <a:rPr lang="cs-CZ" sz="3200" b="1" dirty="0" err="1" smtClean="0">
                <a:solidFill>
                  <a:schemeClr val="bg1"/>
                </a:solidFill>
              </a:rPr>
              <a:t>Stratégia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detoxikácie</a:t>
            </a:r>
            <a:r>
              <a:rPr lang="cs-CZ" sz="3200" b="1" dirty="0" smtClean="0">
                <a:solidFill>
                  <a:schemeClr val="bg1"/>
                </a:solidFill>
              </a:rPr>
              <a:t> je </a:t>
            </a:r>
            <a:r>
              <a:rPr lang="cs-CZ" sz="3200" b="1" dirty="0" err="1" smtClean="0">
                <a:solidFill>
                  <a:schemeClr val="bg1"/>
                </a:solidFill>
              </a:rPr>
              <a:t>nasledujúca</a:t>
            </a:r>
            <a:r>
              <a:rPr lang="cs-CZ" sz="3200" dirty="0" smtClean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CE12A-A7B1-4137-BAB8-5918904489EC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  <p:sp>
        <p:nvSpPr>
          <p:cNvPr id="4" name="Vývojový diagram: alternativní postup 3"/>
          <p:cNvSpPr/>
          <p:nvPr/>
        </p:nvSpPr>
        <p:spPr>
          <a:xfrm>
            <a:off x="1231900" y="1125538"/>
            <a:ext cx="6769100" cy="574675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rgbClr val="000099"/>
                </a:solidFill>
              </a:rPr>
              <a:t>1. preparát je </a:t>
            </a:r>
            <a:r>
              <a:rPr lang="cs-CZ" sz="2400" b="1" u="sng" dirty="0">
                <a:solidFill>
                  <a:srgbClr val="000099"/>
                </a:solidFill>
              </a:rPr>
              <a:t>DREN</a:t>
            </a:r>
            <a:r>
              <a:rPr lang="cs-CZ" sz="2400" b="1" dirty="0">
                <a:solidFill>
                  <a:srgbClr val="000099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materského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FF0000"/>
                </a:solidFill>
              </a:rPr>
              <a:t>orgánu </a:t>
            </a: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3176588" y="3860800"/>
            <a:ext cx="2881312" cy="647700"/>
          </a:xfrm>
          <a:prstGeom prst="flowChartAlternateProcess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FF00"/>
                </a:solidFill>
              </a:rPr>
              <a:t>VELIENDREN</a:t>
            </a: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3176588" y="2997200"/>
            <a:ext cx="2881312" cy="647700"/>
          </a:xfrm>
          <a:prstGeom prst="flowChartAlternateProcess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FF00"/>
                </a:solidFill>
              </a:rPr>
              <a:t>CORDREN</a:t>
            </a: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3176588" y="2133600"/>
            <a:ext cx="2881312" cy="647700"/>
          </a:xfrm>
          <a:prstGeom prst="flowChartAlternateProcess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FF00"/>
                </a:solidFill>
              </a:rPr>
              <a:t>LIVERDREN</a:t>
            </a:r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3176588" y="4724400"/>
            <a:ext cx="2881312" cy="647700"/>
          </a:xfrm>
          <a:prstGeom prst="flowChartAlternateProcess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FF00"/>
                </a:solidFill>
              </a:rPr>
              <a:t>RESPIDREN</a:t>
            </a:r>
          </a:p>
        </p:txBody>
      </p:sp>
      <p:sp>
        <p:nvSpPr>
          <p:cNvPr id="11" name="Vývojový diagram: alternativní postup 10"/>
          <p:cNvSpPr/>
          <p:nvPr/>
        </p:nvSpPr>
        <p:spPr>
          <a:xfrm>
            <a:off x="3176588" y="5572125"/>
            <a:ext cx="2881312" cy="647700"/>
          </a:xfrm>
          <a:prstGeom prst="flowChartAlternateProcess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FF00"/>
                </a:solidFill>
              </a:rPr>
              <a:t>URINODREN</a:t>
            </a:r>
          </a:p>
        </p:txBody>
      </p:sp>
      <p:pic>
        <p:nvPicPr>
          <p:cNvPr id="53258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019300"/>
            <a:ext cx="1150938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2779713"/>
            <a:ext cx="9366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Obráze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3652838"/>
            <a:ext cx="7889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4583113"/>
            <a:ext cx="13144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2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372100"/>
            <a:ext cx="795338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3" name="TextovéPole 18"/>
          <p:cNvSpPr txBox="1">
            <a:spLocks noChangeArrowheads="1"/>
          </p:cNvSpPr>
          <p:nvPr/>
        </p:nvSpPr>
        <p:spPr bwMode="auto">
          <a:xfrm>
            <a:off x="2603500" y="2163763"/>
            <a:ext cx="5762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3264" name="TextovéPole 19"/>
          <p:cNvSpPr txBox="1">
            <a:spLocks noChangeArrowheads="1"/>
          </p:cNvSpPr>
          <p:nvPr/>
        </p:nvSpPr>
        <p:spPr bwMode="auto">
          <a:xfrm>
            <a:off x="6059488" y="4783138"/>
            <a:ext cx="574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3265" name="TextovéPole 20"/>
          <p:cNvSpPr txBox="1">
            <a:spLocks noChangeArrowheads="1"/>
          </p:cNvSpPr>
          <p:nvPr/>
        </p:nvSpPr>
        <p:spPr bwMode="auto">
          <a:xfrm>
            <a:off x="2603500" y="5603875"/>
            <a:ext cx="576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3266" name="TextovéPole 21"/>
          <p:cNvSpPr txBox="1">
            <a:spLocks noChangeArrowheads="1"/>
          </p:cNvSpPr>
          <p:nvPr/>
        </p:nvSpPr>
        <p:spPr bwMode="auto">
          <a:xfrm>
            <a:off x="2603500" y="3892550"/>
            <a:ext cx="576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3267" name="TextovéPole 22"/>
          <p:cNvSpPr txBox="1">
            <a:spLocks noChangeArrowheads="1"/>
          </p:cNvSpPr>
          <p:nvPr/>
        </p:nvSpPr>
        <p:spPr bwMode="auto">
          <a:xfrm>
            <a:off x="6059488" y="3028950"/>
            <a:ext cx="574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chemeClr val="bg1"/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53263" grpId="0"/>
      <p:bldP spid="53264" grpId="0"/>
      <p:bldP spid="53265" grpId="0"/>
      <p:bldP spid="53266" grpId="0"/>
      <p:bldP spid="5326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761338-3419-48D7-A305-B5BD1414BA38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  <p:sp>
        <p:nvSpPr>
          <p:cNvPr id="4" name="Vývojový diagram: alternativní postup 3"/>
          <p:cNvSpPr/>
          <p:nvPr/>
        </p:nvSpPr>
        <p:spPr>
          <a:xfrm>
            <a:off x="1177924" y="417513"/>
            <a:ext cx="6922467" cy="57626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rgbClr val="000099"/>
                </a:solidFill>
              </a:rPr>
              <a:t>Pokračujeme </a:t>
            </a:r>
            <a:r>
              <a:rPr lang="cs-CZ" sz="2400" b="1" dirty="0" err="1" smtClean="0">
                <a:solidFill>
                  <a:srgbClr val="000099"/>
                </a:solidFill>
              </a:rPr>
              <a:t>drenom</a:t>
            </a:r>
            <a:r>
              <a:rPr lang="cs-CZ" sz="2400" b="1" dirty="0" smtClean="0">
                <a:solidFill>
                  <a:srgbClr val="000099"/>
                </a:solidFill>
              </a:rPr>
              <a:t> </a:t>
            </a:r>
            <a:r>
              <a:rPr lang="sk-SK" sz="2400" b="1" dirty="0">
                <a:solidFill>
                  <a:srgbClr val="000099"/>
                </a:solidFill>
              </a:rPr>
              <a:t>podriadeného</a:t>
            </a:r>
            <a:r>
              <a:rPr lang="sk-SK" sz="2400" dirty="0"/>
              <a:t> </a:t>
            </a:r>
            <a:r>
              <a:rPr lang="cs-CZ" sz="2400" b="1" u="sng" dirty="0" smtClean="0">
                <a:solidFill>
                  <a:srgbClr val="FF0000"/>
                </a:solidFill>
              </a:rPr>
              <a:t>orgánu</a:t>
            </a:r>
            <a:endParaRPr lang="cs-CZ" sz="2400" b="1" u="sng" dirty="0">
              <a:solidFill>
                <a:srgbClr val="FF0000"/>
              </a:solidFill>
            </a:endParaRP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3286125" y="1700213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Cranium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3286125" y="3284538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TonsilaDren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3286125" y="4076700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ThyreoDren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3286125" y="4868863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OkulaDren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3286125" y="5661025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AuriDren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3282950" y="2492375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Cortex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13" name="Čárový popisek 1 12"/>
          <p:cNvSpPr/>
          <p:nvPr/>
        </p:nvSpPr>
        <p:spPr>
          <a:xfrm>
            <a:off x="827088" y="1700213"/>
            <a:ext cx="1512887" cy="504825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6361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 err="1" smtClean="0">
                <a:solidFill>
                  <a:srgbClr val="000099"/>
                </a:solidFill>
              </a:rPr>
              <a:t>mozog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16" name="Čárový popisek 1 15"/>
          <p:cNvSpPr/>
          <p:nvPr/>
        </p:nvSpPr>
        <p:spPr>
          <a:xfrm>
            <a:off x="820738" y="2565400"/>
            <a:ext cx="1512887" cy="503238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6361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 err="1" smtClean="0">
                <a:solidFill>
                  <a:srgbClr val="000099"/>
                </a:solidFill>
              </a:rPr>
              <a:t>mozog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17" name="Čárový popisek 1 16"/>
          <p:cNvSpPr/>
          <p:nvPr/>
        </p:nvSpPr>
        <p:spPr>
          <a:xfrm>
            <a:off x="827088" y="3357563"/>
            <a:ext cx="1512887" cy="503237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6361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rgbClr val="000099"/>
                </a:solidFill>
              </a:rPr>
              <a:t>mandle</a:t>
            </a:r>
          </a:p>
        </p:txBody>
      </p:sp>
      <p:sp>
        <p:nvSpPr>
          <p:cNvPr id="18" name="Čárový popisek 1 17"/>
          <p:cNvSpPr/>
          <p:nvPr/>
        </p:nvSpPr>
        <p:spPr>
          <a:xfrm>
            <a:off x="6875463" y="4149725"/>
            <a:ext cx="1512887" cy="503238"/>
          </a:xfrm>
          <a:prstGeom prst="borderCallout1">
            <a:avLst>
              <a:gd name="adj1" fmla="val -503"/>
              <a:gd name="adj2" fmla="val -637"/>
              <a:gd name="adj3" fmla="val 48324"/>
              <a:gd name="adj4" fmla="val -47953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 smtClean="0">
                <a:solidFill>
                  <a:srgbClr val="000099"/>
                </a:solidFill>
              </a:rPr>
              <a:t>štítna</a:t>
            </a:r>
            <a:r>
              <a:rPr lang="cs-CZ" b="1" dirty="0" smtClean="0">
                <a:solidFill>
                  <a:srgbClr val="000099"/>
                </a:solidFill>
              </a:rPr>
              <a:t> </a:t>
            </a:r>
            <a:r>
              <a:rPr lang="sk-SK" b="1" dirty="0">
                <a:solidFill>
                  <a:srgbClr val="000099"/>
                </a:solidFill>
              </a:rPr>
              <a:t>žľaza </a:t>
            </a:r>
            <a:endParaRPr lang="cs-CZ" b="1" dirty="0">
              <a:solidFill>
                <a:srgbClr val="000099"/>
              </a:solidFill>
            </a:endParaRPr>
          </a:p>
        </p:txBody>
      </p:sp>
      <p:sp>
        <p:nvSpPr>
          <p:cNvPr id="19" name="Čárový popisek 1 18"/>
          <p:cNvSpPr/>
          <p:nvPr/>
        </p:nvSpPr>
        <p:spPr>
          <a:xfrm>
            <a:off x="6905625" y="4940300"/>
            <a:ext cx="1512888" cy="504825"/>
          </a:xfrm>
          <a:prstGeom prst="borderCallout1">
            <a:avLst>
              <a:gd name="adj1" fmla="val -503"/>
              <a:gd name="adj2" fmla="val -637"/>
              <a:gd name="adj3" fmla="val 48324"/>
              <a:gd name="adj4" fmla="val -47953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rgbClr val="000099"/>
                </a:solidFill>
              </a:rPr>
              <a:t>oko</a:t>
            </a:r>
          </a:p>
        </p:txBody>
      </p:sp>
      <p:sp>
        <p:nvSpPr>
          <p:cNvPr id="20" name="Čárový popisek 1 19"/>
          <p:cNvSpPr/>
          <p:nvPr/>
        </p:nvSpPr>
        <p:spPr>
          <a:xfrm>
            <a:off x="6900863" y="5732463"/>
            <a:ext cx="1511300" cy="504825"/>
          </a:xfrm>
          <a:prstGeom prst="borderCallout1">
            <a:avLst>
              <a:gd name="adj1" fmla="val -503"/>
              <a:gd name="adj2" fmla="val -637"/>
              <a:gd name="adj3" fmla="val 48324"/>
              <a:gd name="adj4" fmla="val -47953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rgbClr val="000099"/>
                </a:solidFill>
              </a:rPr>
              <a:t>ucho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94475" y="6381750"/>
            <a:ext cx="2133600" cy="365125"/>
          </a:xfrm>
        </p:spPr>
        <p:txBody>
          <a:bodyPr/>
          <a:lstStyle/>
          <a:p>
            <a:pPr>
              <a:defRPr/>
            </a:pPr>
            <a:fld id="{08D7D06C-C978-40FF-A19D-C9493DF34D6A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3286125" y="1397000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OsteoDren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3286125" y="3068638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ArtiDren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3286125" y="3933825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NeuroDren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3286125" y="4797425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GynoDren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3286125" y="5589588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TesteDren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3286125" y="2241550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MuscuDren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13" name="Čárový popisek 1 12"/>
          <p:cNvSpPr/>
          <p:nvPr/>
        </p:nvSpPr>
        <p:spPr>
          <a:xfrm>
            <a:off x="827088" y="1468438"/>
            <a:ext cx="1512887" cy="504825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6361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rgbClr val="000099"/>
                </a:solidFill>
              </a:rPr>
              <a:t>kosti</a:t>
            </a:r>
          </a:p>
        </p:txBody>
      </p:sp>
      <p:sp>
        <p:nvSpPr>
          <p:cNvPr id="16" name="Čárový popisek 1 15"/>
          <p:cNvSpPr/>
          <p:nvPr/>
        </p:nvSpPr>
        <p:spPr>
          <a:xfrm>
            <a:off x="820738" y="2312988"/>
            <a:ext cx="1512887" cy="503237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6361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rgbClr val="000099"/>
                </a:solidFill>
              </a:rPr>
              <a:t>svaly</a:t>
            </a:r>
          </a:p>
        </p:txBody>
      </p:sp>
      <p:sp>
        <p:nvSpPr>
          <p:cNvPr id="17" name="Čárový popisek 1 16"/>
          <p:cNvSpPr/>
          <p:nvPr/>
        </p:nvSpPr>
        <p:spPr>
          <a:xfrm>
            <a:off x="827088" y="3105150"/>
            <a:ext cx="1512887" cy="503238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6361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2000" b="1" dirty="0">
                <a:solidFill>
                  <a:srgbClr val="000099"/>
                </a:solidFill>
              </a:rPr>
              <a:t>kĺby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18" name="Čárový popisek 1 17"/>
          <p:cNvSpPr/>
          <p:nvPr/>
        </p:nvSpPr>
        <p:spPr>
          <a:xfrm>
            <a:off x="6732588" y="4005263"/>
            <a:ext cx="1943100" cy="503237"/>
          </a:xfrm>
          <a:prstGeom prst="borderCallout1">
            <a:avLst>
              <a:gd name="adj1" fmla="val -503"/>
              <a:gd name="adj2" fmla="val -637"/>
              <a:gd name="adj3" fmla="val 59320"/>
              <a:gd name="adj4" fmla="val -28950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 smtClean="0">
                <a:solidFill>
                  <a:srgbClr val="000099"/>
                </a:solidFill>
              </a:rPr>
              <a:t>periferné</a:t>
            </a:r>
            <a:r>
              <a:rPr lang="cs-CZ" b="1" dirty="0" smtClean="0">
                <a:solidFill>
                  <a:srgbClr val="000099"/>
                </a:solidFill>
              </a:rPr>
              <a:t> </a:t>
            </a:r>
            <a:r>
              <a:rPr lang="cs-CZ" b="1" dirty="0">
                <a:solidFill>
                  <a:srgbClr val="000099"/>
                </a:solidFill>
              </a:rPr>
              <a:t>nervy</a:t>
            </a:r>
          </a:p>
        </p:txBody>
      </p:sp>
      <p:sp>
        <p:nvSpPr>
          <p:cNvPr id="19" name="Čárový popisek 1 18"/>
          <p:cNvSpPr/>
          <p:nvPr/>
        </p:nvSpPr>
        <p:spPr>
          <a:xfrm>
            <a:off x="6732588" y="4797425"/>
            <a:ext cx="1914525" cy="647700"/>
          </a:xfrm>
          <a:prstGeom prst="borderCallout1">
            <a:avLst>
              <a:gd name="adj1" fmla="val -503"/>
              <a:gd name="adj2" fmla="val -637"/>
              <a:gd name="adj3" fmla="val 51574"/>
              <a:gd name="adj4" fmla="val -31550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rgbClr val="000099"/>
                </a:solidFill>
              </a:rPr>
              <a:t>ženské </a:t>
            </a:r>
            <a:r>
              <a:rPr lang="cs-CZ" sz="2000" b="1" dirty="0" err="1">
                <a:solidFill>
                  <a:srgbClr val="000099"/>
                </a:solidFill>
              </a:rPr>
              <a:t>pohl</a:t>
            </a:r>
            <a:r>
              <a:rPr lang="cs-CZ" sz="2000" b="1" dirty="0">
                <a:solidFill>
                  <a:srgbClr val="000099"/>
                </a:solidFill>
              </a:rPr>
              <a:t>. orgány</a:t>
            </a:r>
          </a:p>
        </p:txBody>
      </p:sp>
      <p:sp>
        <p:nvSpPr>
          <p:cNvPr id="20" name="Čárový popisek 1 19"/>
          <p:cNvSpPr/>
          <p:nvPr/>
        </p:nvSpPr>
        <p:spPr>
          <a:xfrm>
            <a:off x="6756400" y="5661025"/>
            <a:ext cx="1919288" cy="647700"/>
          </a:xfrm>
          <a:prstGeom prst="borderCallout1">
            <a:avLst>
              <a:gd name="adj1" fmla="val -503"/>
              <a:gd name="adj2" fmla="val -637"/>
              <a:gd name="adj3" fmla="val 39161"/>
              <a:gd name="adj4" fmla="val -3159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rgbClr val="000099"/>
                </a:solidFill>
              </a:rPr>
              <a:t>mužské </a:t>
            </a:r>
            <a:r>
              <a:rPr lang="cs-CZ" sz="2000" b="1" dirty="0" err="1">
                <a:solidFill>
                  <a:srgbClr val="000099"/>
                </a:solidFill>
              </a:rPr>
              <a:t>pohl</a:t>
            </a:r>
            <a:r>
              <a:rPr lang="cs-CZ" sz="2000" b="1" dirty="0">
                <a:solidFill>
                  <a:srgbClr val="000099"/>
                </a:solidFill>
              </a:rPr>
              <a:t>. orgány</a:t>
            </a:r>
          </a:p>
        </p:txBody>
      </p:sp>
      <p:sp>
        <p:nvSpPr>
          <p:cNvPr id="21" name="Vývojový diagram: alternativní postup 20"/>
          <p:cNvSpPr/>
          <p:nvPr/>
        </p:nvSpPr>
        <p:spPr>
          <a:xfrm>
            <a:off x="3286125" y="584200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OroDren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23" name="Čárový popisek 1 22"/>
          <p:cNvSpPr/>
          <p:nvPr/>
        </p:nvSpPr>
        <p:spPr>
          <a:xfrm>
            <a:off x="827088" y="657225"/>
            <a:ext cx="1512887" cy="503238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6361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rgbClr val="000099"/>
                </a:solidFill>
              </a:rPr>
              <a:t>ústa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56E38-2C4C-452A-B91D-433CB3570DA7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3282950" y="836613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Lymfatex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3333750" y="2744788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CutiDren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3333750" y="3643313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CapiliDren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3282950" y="4616450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Vegeton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3287713" y="5589588"/>
            <a:ext cx="2881312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Enternal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3287713" y="1773238"/>
            <a:ext cx="2881312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UnquiDren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13" name="Čárový popisek 1 12"/>
          <p:cNvSpPr/>
          <p:nvPr/>
        </p:nvSpPr>
        <p:spPr>
          <a:xfrm>
            <a:off x="900113" y="884238"/>
            <a:ext cx="1511300" cy="503237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6361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rgbClr val="000099"/>
                </a:solidFill>
              </a:rPr>
              <a:t>lymfa</a:t>
            </a:r>
          </a:p>
        </p:txBody>
      </p:sp>
      <p:sp>
        <p:nvSpPr>
          <p:cNvPr id="16" name="Čárový popisek 1 15"/>
          <p:cNvSpPr/>
          <p:nvPr/>
        </p:nvSpPr>
        <p:spPr>
          <a:xfrm>
            <a:off x="882650" y="1844675"/>
            <a:ext cx="1512888" cy="503238"/>
          </a:xfrm>
          <a:prstGeom prst="borderCallout1">
            <a:avLst>
              <a:gd name="adj1" fmla="val 93"/>
              <a:gd name="adj2" fmla="val 98771"/>
              <a:gd name="adj3" fmla="val 56035"/>
              <a:gd name="adj4" fmla="val 159343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 err="1" smtClean="0">
                <a:solidFill>
                  <a:srgbClr val="000099"/>
                </a:solidFill>
              </a:rPr>
              <a:t>nechty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17" name="Čárový popisek 1 16"/>
          <p:cNvSpPr/>
          <p:nvPr/>
        </p:nvSpPr>
        <p:spPr>
          <a:xfrm>
            <a:off x="882650" y="2760663"/>
            <a:ext cx="1512888" cy="503237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6361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 err="1" smtClean="0">
                <a:solidFill>
                  <a:srgbClr val="000099"/>
                </a:solidFill>
              </a:rPr>
              <a:t>koža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18" name="Čárový popisek 1 17"/>
          <p:cNvSpPr/>
          <p:nvPr/>
        </p:nvSpPr>
        <p:spPr>
          <a:xfrm>
            <a:off x="6804025" y="4689475"/>
            <a:ext cx="2160588" cy="503238"/>
          </a:xfrm>
          <a:prstGeom prst="borderCallout1">
            <a:avLst>
              <a:gd name="adj1" fmla="val -503"/>
              <a:gd name="adj2" fmla="val -637"/>
              <a:gd name="adj3" fmla="val 53822"/>
              <a:gd name="adj4" fmla="val -30423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 smtClean="0">
                <a:solidFill>
                  <a:srgbClr val="000099"/>
                </a:solidFill>
              </a:rPr>
              <a:t>vegetatívne</a:t>
            </a:r>
            <a:r>
              <a:rPr lang="cs-CZ" b="1" dirty="0" smtClean="0">
                <a:solidFill>
                  <a:srgbClr val="000099"/>
                </a:solidFill>
              </a:rPr>
              <a:t> </a:t>
            </a:r>
            <a:r>
              <a:rPr lang="cs-CZ" b="1" dirty="0">
                <a:solidFill>
                  <a:srgbClr val="000099"/>
                </a:solidFill>
              </a:rPr>
              <a:t>nervy</a:t>
            </a:r>
          </a:p>
        </p:txBody>
      </p:sp>
      <p:sp>
        <p:nvSpPr>
          <p:cNvPr id="19" name="Čárový popisek 1 18"/>
          <p:cNvSpPr/>
          <p:nvPr/>
        </p:nvSpPr>
        <p:spPr>
          <a:xfrm>
            <a:off x="6804025" y="3716338"/>
            <a:ext cx="1512888" cy="503237"/>
          </a:xfrm>
          <a:prstGeom prst="borderCallout1">
            <a:avLst>
              <a:gd name="adj1" fmla="val -503"/>
              <a:gd name="adj2" fmla="val -637"/>
              <a:gd name="adj3" fmla="val 55654"/>
              <a:gd name="adj4" fmla="val -40622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rgbClr val="000099"/>
                </a:solidFill>
              </a:rPr>
              <a:t>vlasy</a:t>
            </a:r>
          </a:p>
        </p:txBody>
      </p:sp>
      <p:sp>
        <p:nvSpPr>
          <p:cNvPr id="20" name="Čárový popisek 1 19"/>
          <p:cNvSpPr/>
          <p:nvPr/>
        </p:nvSpPr>
        <p:spPr>
          <a:xfrm>
            <a:off x="6804025" y="5661025"/>
            <a:ext cx="2160588" cy="504825"/>
          </a:xfrm>
          <a:prstGeom prst="borderCallout1">
            <a:avLst>
              <a:gd name="adj1" fmla="val -503"/>
              <a:gd name="adj2" fmla="val -637"/>
              <a:gd name="adj3" fmla="val 46491"/>
              <a:gd name="adj4" fmla="val -30423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 err="1" smtClean="0">
                <a:solidFill>
                  <a:srgbClr val="000099"/>
                </a:solidFill>
              </a:rPr>
              <a:t>črevné</a:t>
            </a:r>
            <a:r>
              <a:rPr lang="cs-CZ" sz="2000" b="1" dirty="0" smtClean="0">
                <a:solidFill>
                  <a:srgbClr val="000099"/>
                </a:solidFill>
              </a:rPr>
              <a:t> </a:t>
            </a:r>
            <a:r>
              <a:rPr lang="cs-CZ" sz="2000" b="1" dirty="0">
                <a:solidFill>
                  <a:srgbClr val="000099"/>
                </a:solidFill>
              </a:rPr>
              <a:t>nervy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BE02BC-72EC-4866-B9AC-C07B21748C6A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3282950" y="836613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MamaDren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3333750" y="2744788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Supraren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3333750" y="3643313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PankreaDren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3282950" y="4616450"/>
            <a:ext cx="2881313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Gastedren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3287713" y="5589588"/>
            <a:ext cx="2881312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BiliDren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3287713" y="1773238"/>
            <a:ext cx="2881312" cy="647700"/>
          </a:xfrm>
          <a:prstGeom prst="flowChartAlternateProcess">
            <a:avLst/>
          </a:prstGeom>
          <a:solidFill>
            <a:srgbClr val="000099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solidFill>
                  <a:srgbClr val="FFFF00"/>
                </a:solidFill>
              </a:rPr>
              <a:t>Hypotal</a:t>
            </a:r>
            <a:endParaRPr lang="cs-CZ" sz="2800" b="1" dirty="0">
              <a:solidFill>
                <a:srgbClr val="FFFF00"/>
              </a:solidFill>
            </a:endParaRPr>
          </a:p>
        </p:txBody>
      </p:sp>
      <p:sp>
        <p:nvSpPr>
          <p:cNvPr id="13" name="Čárový popisek 1 12"/>
          <p:cNvSpPr/>
          <p:nvPr/>
        </p:nvSpPr>
        <p:spPr>
          <a:xfrm>
            <a:off x="900113" y="884238"/>
            <a:ext cx="1511300" cy="503237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63619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 err="1" smtClean="0">
                <a:solidFill>
                  <a:srgbClr val="000099"/>
                </a:solidFill>
              </a:rPr>
              <a:t>prsia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16" name="Čárový popisek 1 15"/>
          <p:cNvSpPr/>
          <p:nvPr/>
        </p:nvSpPr>
        <p:spPr>
          <a:xfrm>
            <a:off x="468313" y="1844675"/>
            <a:ext cx="1927225" cy="503238"/>
          </a:xfrm>
          <a:prstGeom prst="borderCallout1">
            <a:avLst>
              <a:gd name="adj1" fmla="val 93"/>
              <a:gd name="adj2" fmla="val 98771"/>
              <a:gd name="adj3" fmla="val 56035"/>
              <a:gd name="adj4" fmla="val 147362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 err="1" smtClean="0">
                <a:solidFill>
                  <a:srgbClr val="000099"/>
                </a:solidFill>
              </a:rPr>
              <a:t>hypothalamus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17" name="Čárový popisek 1 16"/>
          <p:cNvSpPr/>
          <p:nvPr/>
        </p:nvSpPr>
        <p:spPr>
          <a:xfrm>
            <a:off x="468313" y="2760663"/>
            <a:ext cx="1927225" cy="503237"/>
          </a:xfrm>
          <a:prstGeom prst="borderCallout1">
            <a:avLst>
              <a:gd name="adj1" fmla="val 93"/>
              <a:gd name="adj2" fmla="val 98771"/>
              <a:gd name="adj3" fmla="val 57868"/>
              <a:gd name="adj4" fmla="val 150680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 err="1" smtClean="0">
                <a:solidFill>
                  <a:srgbClr val="000099"/>
                </a:solidFill>
              </a:rPr>
              <a:t>nadobličky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18" name="Čárový popisek 1 17"/>
          <p:cNvSpPr/>
          <p:nvPr/>
        </p:nvSpPr>
        <p:spPr>
          <a:xfrm>
            <a:off x="6804025" y="4689475"/>
            <a:ext cx="1512888" cy="503238"/>
          </a:xfrm>
          <a:prstGeom prst="borderCallout1">
            <a:avLst>
              <a:gd name="adj1" fmla="val -503"/>
              <a:gd name="adj2" fmla="val -637"/>
              <a:gd name="adj3" fmla="val 55655"/>
              <a:gd name="adj4" fmla="val -42640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 smtClean="0">
                <a:solidFill>
                  <a:srgbClr val="000099"/>
                </a:solidFill>
              </a:rPr>
              <a:t>žalúdok</a:t>
            </a:r>
            <a:endParaRPr lang="cs-CZ" b="1" dirty="0">
              <a:solidFill>
                <a:srgbClr val="000099"/>
              </a:solidFill>
            </a:endParaRPr>
          </a:p>
        </p:txBody>
      </p:sp>
      <p:sp>
        <p:nvSpPr>
          <p:cNvPr id="19" name="Čárový popisek 1 18"/>
          <p:cNvSpPr/>
          <p:nvPr/>
        </p:nvSpPr>
        <p:spPr>
          <a:xfrm>
            <a:off x="6804024" y="3263900"/>
            <a:ext cx="2016448" cy="955675"/>
          </a:xfrm>
          <a:prstGeom prst="borderCallout1">
            <a:avLst>
              <a:gd name="adj1" fmla="val -503"/>
              <a:gd name="adj2" fmla="val -637"/>
              <a:gd name="adj3" fmla="val 55654"/>
              <a:gd name="adj4" fmla="val -40622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2000" b="1" dirty="0" smtClean="0">
                <a:solidFill>
                  <a:srgbClr val="000099"/>
                </a:solidFill>
              </a:rPr>
              <a:t>podžalúdková </a:t>
            </a:r>
            <a:r>
              <a:rPr lang="sk-SK" sz="2000" b="1" dirty="0">
                <a:solidFill>
                  <a:srgbClr val="000099"/>
                </a:solidFill>
              </a:rPr>
              <a:t>žľaza</a:t>
            </a:r>
            <a:endParaRPr lang="cs-CZ" sz="2000" b="1" dirty="0">
              <a:solidFill>
                <a:srgbClr val="000099"/>
              </a:solidFill>
            </a:endParaRPr>
          </a:p>
        </p:txBody>
      </p:sp>
      <p:sp>
        <p:nvSpPr>
          <p:cNvPr id="20" name="Čárový popisek 1 19"/>
          <p:cNvSpPr/>
          <p:nvPr/>
        </p:nvSpPr>
        <p:spPr>
          <a:xfrm>
            <a:off x="6804025" y="5661025"/>
            <a:ext cx="1512888" cy="504825"/>
          </a:xfrm>
          <a:prstGeom prst="borderCallout1">
            <a:avLst>
              <a:gd name="adj1" fmla="val -503"/>
              <a:gd name="adj2" fmla="val -637"/>
              <a:gd name="adj3" fmla="val 55654"/>
              <a:gd name="adj4" fmla="val -42030"/>
            </a:avLst>
          </a:prstGeom>
          <a:solidFill>
            <a:schemeClr val="bg1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 err="1" smtClean="0">
                <a:solidFill>
                  <a:srgbClr val="000099"/>
                </a:solidFill>
              </a:rPr>
              <a:t>žlčník</a:t>
            </a:r>
            <a:endParaRPr lang="cs-CZ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5E9EFF"/>
            </a:gs>
            <a:gs pos="28000">
              <a:srgbClr val="85C2FF"/>
            </a:gs>
            <a:gs pos="60000">
              <a:srgbClr val="C4D6EB"/>
            </a:gs>
            <a:gs pos="9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ývojový diagram: alternativní postup 8"/>
          <p:cNvSpPr/>
          <p:nvPr/>
        </p:nvSpPr>
        <p:spPr>
          <a:xfrm>
            <a:off x="251520" y="548680"/>
            <a:ext cx="8568952" cy="1417731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1" hangingPunct="1"/>
            <a:r>
              <a:rPr lang="sk-SK" sz="2800" b="1" dirty="0">
                <a:solidFill>
                  <a:srgbClr val="000099"/>
                </a:solidFill>
              </a:rPr>
              <a:t>Mikrobiálne toxíny poškodzujú tkanivo lokálne</a:t>
            </a:r>
            <a:r>
              <a:rPr lang="cs-CZ" sz="2800" b="1" dirty="0" smtClean="0">
                <a:solidFill>
                  <a:srgbClr val="000099"/>
                </a:solidFill>
              </a:rPr>
              <a:t>...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81EE1-8871-4905-88CA-BC72A200FACE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2" y="2708920"/>
            <a:ext cx="2781514" cy="32579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5302">
            <a:off x="2738808" y="2878736"/>
            <a:ext cx="2464746" cy="1919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5E9EFF"/>
            </a:gs>
            <a:gs pos="28000">
              <a:srgbClr val="85C2FF"/>
            </a:gs>
            <a:gs pos="60000">
              <a:srgbClr val="C4D6EB"/>
            </a:gs>
            <a:gs pos="9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F575EA-B5A4-48E1-8269-D6A957FBCCC4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  <p:sp>
        <p:nvSpPr>
          <p:cNvPr id="3" name="Vývojový diagram: alternativní postup 2"/>
          <p:cNvSpPr/>
          <p:nvPr/>
        </p:nvSpPr>
        <p:spPr>
          <a:xfrm>
            <a:off x="869465" y="332656"/>
            <a:ext cx="7344816" cy="1728192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cs-CZ" sz="2800" b="1" dirty="0" smtClean="0">
                <a:solidFill>
                  <a:srgbClr val="000099"/>
                </a:solidFill>
              </a:rPr>
              <a:t>...</a:t>
            </a:r>
            <a:r>
              <a:rPr lang="sk-SK" sz="2800" dirty="0"/>
              <a:t> </a:t>
            </a:r>
            <a:r>
              <a:rPr lang="sk-SK" sz="2800" b="1" dirty="0" smtClean="0">
                <a:solidFill>
                  <a:srgbClr val="000099"/>
                </a:solidFill>
              </a:rPr>
              <a:t>aj </a:t>
            </a:r>
            <a:r>
              <a:rPr lang="sk-SK" sz="2800" b="1" dirty="0">
                <a:solidFill>
                  <a:srgbClr val="000099"/>
                </a:solidFill>
              </a:rPr>
              <a:t>zo vzdialeného zdroja, ako sú napríklad mandle, lymfatický systém, žlčník alebo črevo.</a:t>
            </a:r>
            <a:endParaRPr lang="cs-CZ" sz="2800" b="1" dirty="0">
              <a:solidFill>
                <a:srgbClr val="000099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02" y="2132856"/>
            <a:ext cx="2824267" cy="20882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6" y="2276872"/>
            <a:ext cx="3543278" cy="20316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72842"/>
            <a:ext cx="4852015" cy="19444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845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DA991-68AA-48BD-9D88-A6F0BB0BB4CC}" type="slidenum">
              <a:rPr lang="cs-CZ" smtClean="0"/>
              <a:pPr>
                <a:defRPr/>
              </a:pPr>
              <a:t>57</a:t>
            </a:fld>
            <a:endParaRPr lang="cs-CZ"/>
          </a:p>
        </p:txBody>
      </p:sp>
      <p:sp>
        <p:nvSpPr>
          <p:cNvPr id="59395" name="TextovéPole 2"/>
          <p:cNvSpPr txBox="1">
            <a:spLocks noChangeArrowheads="1"/>
          </p:cNvSpPr>
          <p:nvPr/>
        </p:nvSpPr>
        <p:spPr bwMode="auto">
          <a:xfrm>
            <a:off x="683567" y="332656"/>
            <a:ext cx="77771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sk-SK" sz="2800" b="1" dirty="0">
                <a:solidFill>
                  <a:schemeClr val="bg1"/>
                </a:solidFill>
              </a:rPr>
              <a:t>Mikrobiálne ložiská poškodzujú funkciu mozgu a mozog spôsobuje poruchy, napríklad</a:t>
            </a:r>
            <a:r>
              <a:rPr lang="cs-CZ" sz="2800" b="1" dirty="0" smtClean="0">
                <a:solidFill>
                  <a:schemeClr val="bg1"/>
                </a:solidFill>
              </a:rPr>
              <a:t>.: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4" name="Vývojový diagram: alternativní postup 3"/>
          <p:cNvSpPr/>
          <p:nvPr/>
        </p:nvSpPr>
        <p:spPr>
          <a:xfrm>
            <a:off x="1476375" y="1916113"/>
            <a:ext cx="2230438" cy="504825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err="1" smtClean="0">
                <a:solidFill>
                  <a:srgbClr val="000099"/>
                </a:solidFill>
              </a:rPr>
              <a:t>alergiu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1125538" y="4787900"/>
            <a:ext cx="2230437" cy="504825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rgbClr val="000099"/>
                </a:solidFill>
              </a:rPr>
              <a:t>autoimunitu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1042988" y="2614613"/>
            <a:ext cx="2232025" cy="503237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err="1" smtClean="0">
                <a:solidFill>
                  <a:srgbClr val="000099"/>
                </a:solidFill>
              </a:rPr>
              <a:t>atopiu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827088" y="3346450"/>
            <a:ext cx="2232025" cy="504825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err="1" smtClean="0">
                <a:solidFill>
                  <a:srgbClr val="000099"/>
                </a:solidFill>
              </a:rPr>
              <a:t>úzkosť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11" name="Vývojový diagram: alternativní postup 10"/>
          <p:cNvSpPr/>
          <p:nvPr/>
        </p:nvSpPr>
        <p:spPr>
          <a:xfrm>
            <a:off x="827088" y="4076700"/>
            <a:ext cx="2232025" cy="504825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err="1" smtClean="0">
                <a:solidFill>
                  <a:srgbClr val="000099"/>
                </a:solidFill>
              </a:rPr>
              <a:t>depresiu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12" name="Vývojový diagram: alternativní postup 11"/>
          <p:cNvSpPr/>
          <p:nvPr/>
        </p:nvSpPr>
        <p:spPr>
          <a:xfrm>
            <a:off x="3635375" y="4797425"/>
            <a:ext cx="3456905" cy="503238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err="1" smtClean="0">
                <a:solidFill>
                  <a:srgbClr val="000099"/>
                </a:solidFill>
              </a:rPr>
              <a:t>nočné</a:t>
            </a:r>
            <a:r>
              <a:rPr lang="cs-CZ" sz="2400" b="1" dirty="0" smtClean="0">
                <a:solidFill>
                  <a:srgbClr val="000099"/>
                </a:solidFill>
              </a:rPr>
              <a:t> </a:t>
            </a:r>
            <a:r>
              <a:rPr lang="cs-CZ" sz="2400" b="1" dirty="0" err="1" smtClean="0">
                <a:solidFill>
                  <a:srgbClr val="000099"/>
                </a:solidFill>
              </a:rPr>
              <a:t>pomočovanie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13" name="Vývojový diagram: alternativní postup 12"/>
          <p:cNvSpPr/>
          <p:nvPr/>
        </p:nvSpPr>
        <p:spPr>
          <a:xfrm>
            <a:off x="1547813" y="5516563"/>
            <a:ext cx="3024309" cy="936773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err="1" smtClean="0">
                <a:solidFill>
                  <a:srgbClr val="000099"/>
                </a:solidFill>
              </a:rPr>
              <a:t>zvýšenú</a:t>
            </a:r>
            <a:r>
              <a:rPr lang="cs-CZ" sz="2400" b="1" dirty="0" smtClean="0">
                <a:solidFill>
                  <a:srgbClr val="000099"/>
                </a:solidFill>
              </a:rPr>
              <a:t> hladinu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rgbClr val="000099"/>
                </a:solidFill>
              </a:rPr>
              <a:t>cholesterolu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14" name="Vývojový diagram: alternativní postup 13"/>
          <p:cNvSpPr/>
          <p:nvPr/>
        </p:nvSpPr>
        <p:spPr>
          <a:xfrm>
            <a:off x="4881012" y="5516562"/>
            <a:ext cx="2376487" cy="936773"/>
          </a:xfrm>
          <a:prstGeom prst="flowChartAlternateProcess">
            <a:avLst/>
          </a:prstGeom>
          <a:solidFill>
            <a:srgbClr val="FFFF0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rgbClr val="000099"/>
                </a:solidFill>
              </a:rPr>
              <a:t>hormonálne poruchy</a:t>
            </a:r>
            <a:endParaRPr lang="cs-CZ" sz="2400" b="1" dirty="0">
              <a:solidFill>
                <a:srgbClr val="000099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35" y="1837099"/>
            <a:ext cx="3024214" cy="2569871"/>
          </a:xfrm>
          <a:prstGeom prst="rect">
            <a:avLst/>
          </a:prstGeom>
        </p:spPr>
      </p:pic>
      <p:sp>
        <p:nvSpPr>
          <p:cNvPr id="5" name="Výbuch 1 4"/>
          <p:cNvSpPr/>
          <p:nvPr/>
        </p:nvSpPr>
        <p:spPr>
          <a:xfrm>
            <a:off x="5884047" y="2667145"/>
            <a:ext cx="719856" cy="698500"/>
          </a:xfrm>
          <a:prstGeom prst="irregularSeal1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buch 1 14"/>
          <p:cNvSpPr/>
          <p:nvPr/>
        </p:nvSpPr>
        <p:spPr>
          <a:xfrm>
            <a:off x="5148262" y="2060847"/>
            <a:ext cx="719881" cy="632273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buch 1 15"/>
          <p:cNvSpPr/>
          <p:nvPr/>
        </p:nvSpPr>
        <p:spPr>
          <a:xfrm>
            <a:off x="6948488" y="2167731"/>
            <a:ext cx="618023" cy="69850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 animBg="1"/>
      <p:bldP spid="15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sah 3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392488"/>
          </a:xfrm>
          <a:solidFill>
            <a:schemeClr val="bg1"/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buFont typeface="Arial" charset="0"/>
              <a:buNone/>
            </a:pPr>
            <a:endParaRPr lang="cs-CZ" dirty="0" smtClean="0">
              <a:solidFill>
                <a:srgbClr val="000099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sk-SK" b="1" dirty="0">
                <a:solidFill>
                  <a:srgbClr val="000099"/>
                </a:solidFill>
              </a:rPr>
              <a:t>Mikroorganizmy</a:t>
            </a:r>
            <a:r>
              <a:rPr lang="sk-SK" dirty="0">
                <a:solidFill>
                  <a:srgbClr val="000099"/>
                </a:solidFill>
              </a:rPr>
              <a:t>  – baktérie, koky, </a:t>
            </a:r>
            <a:r>
              <a:rPr lang="sk-SK" dirty="0" err="1" smtClean="0">
                <a:solidFill>
                  <a:srgbClr val="000099"/>
                </a:solidFill>
              </a:rPr>
              <a:t>chlamýdie</a:t>
            </a:r>
            <a:r>
              <a:rPr lang="sk-SK" dirty="0">
                <a:solidFill>
                  <a:srgbClr val="000099"/>
                </a:solidFill>
              </a:rPr>
              <a:t>, vírusy, plesne, parazity </a:t>
            </a:r>
            <a:r>
              <a:rPr lang="cs-CZ" dirty="0" smtClean="0">
                <a:solidFill>
                  <a:srgbClr val="000099"/>
                </a:solidFill>
              </a:rPr>
              <a:t>–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sk-SK" dirty="0">
                <a:solidFill>
                  <a:srgbClr val="000099"/>
                </a:solidFill>
              </a:rPr>
              <a:t>netvoria </a:t>
            </a:r>
            <a:r>
              <a:rPr lang="sk-SK" b="1" u="sng" dirty="0">
                <a:solidFill>
                  <a:srgbClr val="FF0000"/>
                </a:solidFill>
              </a:rPr>
              <a:t>iba ložiská</a:t>
            </a:r>
            <a:r>
              <a:rPr lang="cs-CZ" dirty="0" smtClean="0">
                <a:solidFill>
                  <a:srgbClr val="000099"/>
                </a:solidFill>
              </a:rPr>
              <a:t>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sk-SK" b="1" dirty="0">
                <a:solidFill>
                  <a:srgbClr val="000099"/>
                </a:solidFill>
              </a:rPr>
              <a:t>Sú </a:t>
            </a:r>
            <a:r>
              <a:rPr lang="sk-SK" b="1" dirty="0" smtClean="0">
                <a:solidFill>
                  <a:srgbClr val="000099"/>
                </a:solidFill>
              </a:rPr>
              <a:t>taktiež príčinou </a:t>
            </a:r>
            <a:r>
              <a:rPr lang="sk-SK" b="1" dirty="0">
                <a:solidFill>
                  <a:srgbClr val="000099"/>
                </a:solidFill>
              </a:rPr>
              <a:t>akútnych </a:t>
            </a:r>
            <a:r>
              <a:rPr lang="sk-SK" b="1" dirty="0" smtClean="0">
                <a:solidFill>
                  <a:srgbClr val="000099"/>
                </a:solidFill>
              </a:rPr>
              <a:t>infekcií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sk-SK" dirty="0" smtClean="0">
                <a:solidFill>
                  <a:srgbClr val="000099"/>
                </a:solidFill>
              </a:rPr>
              <a:t>(antibiotiká</a:t>
            </a:r>
            <a:r>
              <a:rPr lang="sk-SK" dirty="0">
                <a:solidFill>
                  <a:srgbClr val="000099"/>
                </a:solidFill>
              </a:rPr>
              <a:t>, </a:t>
            </a:r>
            <a:r>
              <a:rPr lang="sk-SK" dirty="0" err="1" smtClean="0">
                <a:solidFill>
                  <a:srgbClr val="000099"/>
                </a:solidFill>
              </a:rPr>
              <a:t>antivirotiká</a:t>
            </a:r>
            <a:r>
              <a:rPr lang="sk-SK" dirty="0" smtClean="0">
                <a:solidFill>
                  <a:srgbClr val="000099"/>
                </a:solidFill>
              </a:rPr>
              <a:t>),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sk-SK" dirty="0" smtClean="0">
                <a:solidFill>
                  <a:srgbClr val="000099"/>
                </a:solidFill>
              </a:rPr>
              <a:t>či</a:t>
            </a:r>
            <a:r>
              <a:rPr lang="sk-SK" b="1" dirty="0" smtClean="0">
                <a:solidFill>
                  <a:srgbClr val="000099"/>
                </a:solidFill>
              </a:rPr>
              <a:t> </a:t>
            </a:r>
            <a:r>
              <a:rPr lang="sk-SK" b="1" u="sng" dirty="0">
                <a:solidFill>
                  <a:srgbClr val="FF0000"/>
                </a:solidFill>
              </a:rPr>
              <a:t>infekcií chronických</a:t>
            </a:r>
            <a:r>
              <a:rPr lang="cs-CZ" dirty="0" smtClean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2D0AB-B25A-4512-9A3D-0814CE9DBF88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4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62AB8-9A15-4309-89B6-92C095062A04}" type="slidenum">
              <a:rPr lang="cs-CZ" smtClean="0"/>
              <a:pPr>
                <a:defRPr/>
              </a:pPr>
              <a:t>59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1268413"/>
            <a:ext cx="9144000" cy="4321175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2280">
            <a:off x="3706813" y="3048000"/>
            <a:ext cx="17303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9095">
            <a:off x="3022600" y="2735263"/>
            <a:ext cx="18415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282700"/>
          </a:xfrm>
        </p:spPr>
        <p:txBody>
          <a:bodyPr/>
          <a:lstStyle/>
          <a:p>
            <a:r>
              <a:rPr lang="sk-SK" sz="3600" b="1" dirty="0">
                <a:solidFill>
                  <a:srgbClr val="000099"/>
                </a:solidFill>
              </a:rPr>
              <a:t>Ponorme </a:t>
            </a:r>
            <a:r>
              <a:rPr lang="sk-SK" sz="3600" b="1" dirty="0" smtClean="0">
                <a:solidFill>
                  <a:srgbClr val="000099"/>
                </a:solidFill>
              </a:rPr>
              <a:t>sa teda</a:t>
            </a:r>
            <a:br>
              <a:rPr lang="sk-SK" sz="3600" b="1" dirty="0" smtClean="0">
                <a:solidFill>
                  <a:srgbClr val="000099"/>
                </a:solidFill>
              </a:rPr>
            </a:br>
            <a:r>
              <a:rPr lang="sk-SK" sz="3600" b="1" dirty="0" smtClean="0">
                <a:solidFill>
                  <a:srgbClr val="000099"/>
                </a:solidFill>
              </a:rPr>
              <a:t>do </a:t>
            </a:r>
            <a:r>
              <a:rPr lang="sk-SK" sz="3600" b="1" dirty="0">
                <a:solidFill>
                  <a:srgbClr val="000099"/>
                </a:solidFill>
              </a:rPr>
              <a:t>hlbín ľudskej imunity</a:t>
            </a:r>
            <a:r>
              <a:rPr lang="cs-CZ" sz="3600" b="1" dirty="0" smtClean="0">
                <a:solidFill>
                  <a:srgbClr val="000099"/>
                </a:solidFill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sah 2"/>
          <p:cNvSpPr>
            <a:spLocks noGrp="1"/>
          </p:cNvSpPr>
          <p:nvPr>
            <p:ph idx="1"/>
          </p:nvPr>
        </p:nvSpPr>
        <p:spPr>
          <a:xfrm>
            <a:off x="3779912" y="1196752"/>
            <a:ext cx="4716462" cy="2592388"/>
          </a:xfrm>
        </p:spPr>
        <p:txBody>
          <a:bodyPr/>
          <a:lstStyle/>
          <a:p>
            <a:pPr marL="0" lvl="0" indent="0" algn="r">
              <a:buNone/>
            </a:pPr>
            <a:r>
              <a:rPr lang="sk-SK" dirty="0" smtClean="0">
                <a:solidFill>
                  <a:srgbClr val="000099"/>
                </a:solidFill>
              </a:rPr>
              <a:t>V</a:t>
            </a:r>
            <a:r>
              <a:rPr lang="sk-SK" dirty="0">
                <a:solidFill>
                  <a:srgbClr val="000099"/>
                </a:solidFill>
              </a:rPr>
              <a:t> </a:t>
            </a:r>
            <a:r>
              <a:rPr lang="sk-SK" dirty="0" smtClean="0">
                <a:solidFill>
                  <a:srgbClr val="000099"/>
                </a:solidFill>
              </a:rPr>
              <a:t>detoxikácii Joalis </a:t>
            </a:r>
            <a:r>
              <a:rPr lang="sk-SK" dirty="0">
                <a:solidFill>
                  <a:srgbClr val="000099"/>
                </a:solidFill>
              </a:rPr>
              <a:t>môžeme do určitej miery postupovať podľa návodu.</a:t>
            </a:r>
            <a:endParaRPr lang="cs-CZ" dirty="0">
              <a:solidFill>
                <a:srgbClr val="000099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0C472B-63CF-4176-9C68-0842C56CFCD7}" type="slidenum">
              <a:rPr lang="cs-CZ"/>
              <a:pPr>
                <a:defRPr/>
              </a:pPr>
              <a:t>6</a:t>
            </a:fld>
            <a:endParaRPr lang="cs-CZ"/>
          </a:p>
        </p:txBody>
      </p:sp>
      <p:sp>
        <p:nvSpPr>
          <p:cNvPr id="8196" name="Zástupný symbol pro obsah 2"/>
          <p:cNvSpPr txBox="1">
            <a:spLocks/>
          </p:cNvSpPr>
          <p:nvPr/>
        </p:nvSpPr>
        <p:spPr bwMode="auto">
          <a:xfrm>
            <a:off x="468313" y="4724400"/>
            <a:ext cx="8229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sz="3200" b="1" dirty="0">
                <a:solidFill>
                  <a:srgbClr val="000099"/>
                </a:solidFill>
              </a:rPr>
              <a:t>Sú však otázky, </a:t>
            </a:r>
            <a:r>
              <a:rPr lang="sk-SK" sz="3200" b="1" dirty="0" smtClean="0">
                <a:solidFill>
                  <a:srgbClr val="000099"/>
                </a:solidFill>
              </a:rPr>
              <a:t>na ktoré </a:t>
            </a:r>
            <a:r>
              <a:rPr lang="sk-SK" sz="3200" b="1" dirty="0">
                <a:solidFill>
                  <a:srgbClr val="000099"/>
                </a:solidFill>
              </a:rPr>
              <a:t>nám </a:t>
            </a:r>
            <a:r>
              <a:rPr lang="sk-SK" sz="3200" b="1" dirty="0" err="1">
                <a:solidFill>
                  <a:srgbClr val="000099"/>
                </a:solidFill>
              </a:rPr>
              <a:t>detoxikačná</a:t>
            </a:r>
            <a:r>
              <a:rPr lang="sk-SK" sz="3200" b="1" dirty="0">
                <a:solidFill>
                  <a:srgbClr val="000099"/>
                </a:solidFill>
              </a:rPr>
              <a:t> kuchárka </a:t>
            </a:r>
            <a:r>
              <a:rPr lang="sk-SK" sz="3200" b="1" dirty="0" smtClean="0">
                <a:solidFill>
                  <a:srgbClr val="000099"/>
                </a:solidFill>
              </a:rPr>
              <a:t>neodpovie</a:t>
            </a:r>
            <a:r>
              <a:rPr lang="sk-SK" sz="3200" b="1" dirty="0">
                <a:solidFill>
                  <a:srgbClr val="000099"/>
                </a:solidFill>
              </a:rPr>
              <a:t>.</a:t>
            </a:r>
            <a:endParaRPr lang="cs-CZ" sz="3200" b="1" dirty="0">
              <a:solidFill>
                <a:srgbClr val="000099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24847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  <p:bldP spid="819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  <a:solidFill>
            <a:schemeClr val="bg1"/>
          </a:solidFill>
        </p:spPr>
        <p:txBody>
          <a:bodyPr/>
          <a:lstStyle/>
          <a:p>
            <a:r>
              <a:rPr lang="sk-SK" sz="3600" b="1" dirty="0">
                <a:solidFill>
                  <a:srgbClr val="000099"/>
                </a:solidFill>
              </a:rPr>
              <a:t>Detoxikácia </a:t>
            </a:r>
            <a:r>
              <a:rPr lang="sk-SK" sz="3600" b="1" dirty="0" smtClean="0">
                <a:solidFill>
                  <a:srgbClr val="000099"/>
                </a:solidFill>
              </a:rPr>
              <a:t>mozgu</a:t>
            </a:r>
            <a:endParaRPr lang="cs-CZ" sz="3600" b="1" dirty="0" smtClean="0">
              <a:solidFill>
                <a:srgbClr val="000099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4D62E-5B43-4900-9910-301380B4883C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  <p:sp>
        <p:nvSpPr>
          <p:cNvPr id="4" name="Vývojový diagram: alternativní postup 3"/>
          <p:cNvSpPr/>
          <p:nvPr/>
        </p:nvSpPr>
        <p:spPr>
          <a:xfrm>
            <a:off x="466725" y="1557338"/>
            <a:ext cx="4032250" cy="649287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rgbClr val="FF0000"/>
                </a:solidFill>
              </a:rPr>
              <a:t>od </a:t>
            </a:r>
            <a:r>
              <a:rPr lang="sk-SK" sz="2400" b="1" dirty="0">
                <a:solidFill>
                  <a:srgbClr val="FF0000"/>
                </a:solidFill>
              </a:rPr>
              <a:t>mikrobiálnych ložísk 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62469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27210"/>
            <a:ext cx="17171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Vývojový diagram: alternativní postup 9"/>
          <p:cNvSpPr/>
          <p:nvPr/>
        </p:nvSpPr>
        <p:spPr>
          <a:xfrm>
            <a:off x="1055618" y="2498440"/>
            <a:ext cx="2592388" cy="576262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LIVERDREN</a:t>
            </a:r>
          </a:p>
        </p:txBody>
      </p:sp>
      <p:pic>
        <p:nvPicPr>
          <p:cNvPr id="6247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55" y="3531344"/>
            <a:ext cx="714896" cy="71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54" y="1419580"/>
            <a:ext cx="1694101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05" y="2534384"/>
            <a:ext cx="676999" cy="67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Vývojový diagram: alternativní postup 8"/>
          <p:cNvSpPr/>
          <p:nvPr/>
        </p:nvSpPr>
        <p:spPr>
          <a:xfrm>
            <a:off x="5887275" y="4777727"/>
            <a:ext cx="2592388" cy="576262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CRANIUM</a:t>
            </a:r>
          </a:p>
        </p:txBody>
      </p:sp>
      <p:sp>
        <p:nvSpPr>
          <p:cNvPr id="11" name="Vývojový diagram: alternativní postup 10"/>
          <p:cNvSpPr/>
          <p:nvPr/>
        </p:nvSpPr>
        <p:spPr>
          <a:xfrm>
            <a:off x="1055618" y="4768924"/>
            <a:ext cx="2592388" cy="576262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rgbClr val="FF0000"/>
                </a:solidFill>
              </a:rPr>
              <a:t>RESPIDREN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2" name="Vývojový diagram: alternativní postup 11"/>
          <p:cNvSpPr/>
          <p:nvPr/>
        </p:nvSpPr>
        <p:spPr>
          <a:xfrm>
            <a:off x="1076508" y="3964343"/>
            <a:ext cx="2592388" cy="576262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rgbClr val="FF0000"/>
                </a:solidFill>
              </a:rPr>
              <a:t>VELIENDREN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3" name="Vývojový diagram: alternativní postup 12"/>
          <p:cNvSpPr/>
          <p:nvPr/>
        </p:nvSpPr>
        <p:spPr>
          <a:xfrm>
            <a:off x="1076508" y="3243213"/>
            <a:ext cx="2592388" cy="576262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rgbClr val="FF0000"/>
                </a:solidFill>
              </a:rPr>
              <a:t>URINODREN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Vývojový diagram: alternativní postup 13"/>
          <p:cNvSpPr/>
          <p:nvPr/>
        </p:nvSpPr>
        <p:spPr>
          <a:xfrm>
            <a:off x="1064676" y="5558054"/>
            <a:ext cx="2592388" cy="576262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rgbClr val="FF0000"/>
                </a:solidFill>
              </a:rPr>
              <a:t>CORDREN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5" name="Vývojový diagram: alternativní postup 14"/>
          <p:cNvSpPr/>
          <p:nvPr/>
        </p:nvSpPr>
        <p:spPr>
          <a:xfrm>
            <a:off x="5883331" y="5506389"/>
            <a:ext cx="2592388" cy="576262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rgbClr val="FF0000"/>
                </a:solidFill>
              </a:rPr>
              <a:t>CORTEX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670949" y="3288627"/>
            <a:ext cx="605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 smtClean="0">
                <a:solidFill>
                  <a:srgbClr val="FF0000"/>
                </a:solidFill>
              </a:rPr>
              <a:t>+</a:t>
            </a:r>
            <a:endParaRPr lang="cs-CZ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  <a:solidFill>
            <a:schemeClr val="bg1"/>
          </a:solidFill>
        </p:spPr>
        <p:txBody>
          <a:bodyPr/>
          <a:lstStyle/>
          <a:p>
            <a:r>
              <a:rPr lang="sk-SK" sz="3600" b="1" dirty="0">
                <a:solidFill>
                  <a:srgbClr val="000099"/>
                </a:solidFill>
              </a:rPr>
              <a:t>Detoxikácia </a:t>
            </a:r>
            <a:r>
              <a:rPr lang="sk-SK" sz="3600" b="1" dirty="0" smtClean="0">
                <a:solidFill>
                  <a:srgbClr val="000099"/>
                </a:solidFill>
              </a:rPr>
              <a:t>mozgu</a:t>
            </a:r>
            <a:endParaRPr lang="cs-CZ" sz="3600" b="1" dirty="0" smtClean="0">
              <a:solidFill>
                <a:srgbClr val="000099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0F651-BCCD-4A26-8C87-DFA31764BCC9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  <p:sp>
        <p:nvSpPr>
          <p:cNvPr id="3" name="Vývojový diagram: alternativní postup 2"/>
          <p:cNvSpPr/>
          <p:nvPr/>
        </p:nvSpPr>
        <p:spPr>
          <a:xfrm>
            <a:off x="484188" y="1700213"/>
            <a:ext cx="4514850" cy="6477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rgbClr val="FF0000"/>
                </a:solidFill>
              </a:rPr>
              <a:t>od </a:t>
            </a:r>
            <a:r>
              <a:rPr lang="cs-CZ" sz="2400" b="1" dirty="0" err="1" smtClean="0">
                <a:solidFill>
                  <a:srgbClr val="FF0000"/>
                </a:solidFill>
              </a:rPr>
              <a:t>an</a:t>
            </a:r>
            <a:r>
              <a:rPr lang="sk-SK" sz="2400" b="1" dirty="0" smtClean="0">
                <a:solidFill>
                  <a:srgbClr val="FF0000"/>
                </a:solidFill>
              </a:rPr>
              <a:t>organických </a:t>
            </a:r>
            <a:r>
              <a:rPr lang="sk-SK" sz="2400" b="1" dirty="0">
                <a:solidFill>
                  <a:srgbClr val="FF0000"/>
                </a:solidFill>
              </a:rPr>
              <a:t>toxínov 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3563938" y="5157788"/>
            <a:ext cx="2406650" cy="720725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MINDDREN</a:t>
            </a:r>
          </a:p>
        </p:txBody>
      </p:sp>
      <p:pic>
        <p:nvPicPr>
          <p:cNvPr id="63494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997200"/>
            <a:ext cx="62357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44900"/>
            <a:ext cx="1143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  <a:solidFill>
            <a:schemeClr val="bg1"/>
          </a:solidFill>
        </p:spPr>
        <p:txBody>
          <a:bodyPr/>
          <a:lstStyle/>
          <a:p>
            <a:r>
              <a:rPr lang="sk-SK" sz="3600" b="1" dirty="0">
                <a:solidFill>
                  <a:srgbClr val="000099"/>
                </a:solidFill>
              </a:rPr>
              <a:t>Detoxikácia </a:t>
            </a:r>
            <a:r>
              <a:rPr lang="sk-SK" sz="3600" b="1" dirty="0" smtClean="0">
                <a:solidFill>
                  <a:srgbClr val="000099"/>
                </a:solidFill>
              </a:rPr>
              <a:t>mozgu</a:t>
            </a:r>
            <a:endParaRPr lang="cs-CZ" sz="3600" b="1" dirty="0" smtClean="0">
              <a:solidFill>
                <a:srgbClr val="000099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DD2E3-0040-4489-A963-71E2452A0B48}" type="slidenum">
              <a:rPr lang="cs-CZ" smtClean="0"/>
              <a:pPr>
                <a:defRPr/>
              </a:pPr>
              <a:t>62</a:t>
            </a:fld>
            <a:endParaRPr lang="cs-CZ"/>
          </a:p>
        </p:txBody>
      </p:sp>
      <p:sp>
        <p:nvSpPr>
          <p:cNvPr id="3" name="Vývojový diagram: alternativní postup 2"/>
          <p:cNvSpPr/>
          <p:nvPr/>
        </p:nvSpPr>
        <p:spPr>
          <a:xfrm>
            <a:off x="468313" y="1484313"/>
            <a:ext cx="4033837" cy="6477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rgbClr val="FF0000"/>
                </a:solidFill>
              </a:rPr>
              <a:t>od organických </a:t>
            </a:r>
            <a:r>
              <a:rPr lang="sk-SK" sz="2400" b="1" dirty="0">
                <a:solidFill>
                  <a:srgbClr val="FF0000"/>
                </a:solidFill>
              </a:rPr>
              <a:t>toxínov 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6451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308225"/>
            <a:ext cx="2303463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3913188"/>
            <a:ext cx="938213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ývojový diagram: alternativní postup 4"/>
          <p:cNvSpPr/>
          <p:nvPr/>
        </p:nvSpPr>
        <p:spPr>
          <a:xfrm>
            <a:off x="971550" y="5445125"/>
            <a:ext cx="2374900" cy="576263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EVIDREN</a:t>
            </a:r>
          </a:p>
        </p:txBody>
      </p:sp>
      <p:pic>
        <p:nvPicPr>
          <p:cNvPr id="64520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3150"/>
            <a:ext cx="22955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ývojový diagram: alternativní postup 5"/>
          <p:cNvSpPr/>
          <p:nvPr/>
        </p:nvSpPr>
        <p:spPr>
          <a:xfrm>
            <a:off x="5867400" y="5445125"/>
            <a:ext cx="2376488" cy="558800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PEESDREN</a:t>
            </a:r>
          </a:p>
        </p:txBody>
      </p:sp>
      <p:pic>
        <p:nvPicPr>
          <p:cNvPr id="64522" name="Obráze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3913188"/>
            <a:ext cx="93345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  <a:solidFill>
            <a:schemeClr val="bg1"/>
          </a:solidFill>
        </p:spPr>
        <p:txBody>
          <a:bodyPr/>
          <a:lstStyle/>
          <a:p>
            <a:r>
              <a:rPr lang="sk-SK" sz="3600" b="1" dirty="0">
                <a:solidFill>
                  <a:srgbClr val="000099"/>
                </a:solidFill>
              </a:rPr>
              <a:t>Detoxikácia </a:t>
            </a:r>
            <a:r>
              <a:rPr lang="sk-SK" sz="3600" b="1" dirty="0" smtClean="0">
                <a:solidFill>
                  <a:srgbClr val="000099"/>
                </a:solidFill>
              </a:rPr>
              <a:t>mozgu</a:t>
            </a:r>
            <a:endParaRPr lang="cs-CZ" sz="3600" b="1" dirty="0" smtClean="0">
              <a:solidFill>
                <a:srgbClr val="000099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6601B-E9D4-44B2-B7B0-3037AAAB3EF3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  <p:sp>
        <p:nvSpPr>
          <p:cNvPr id="3" name="Vývojový diagram: alternativní postup 2"/>
          <p:cNvSpPr/>
          <p:nvPr/>
        </p:nvSpPr>
        <p:spPr>
          <a:xfrm>
            <a:off x="500063" y="1544638"/>
            <a:ext cx="4500562" cy="649287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rgbClr val="FF0000"/>
                </a:solidFill>
              </a:rPr>
              <a:t>od metabolických </a:t>
            </a:r>
            <a:r>
              <a:rPr lang="sk-SK" sz="2400" b="1" dirty="0">
                <a:solidFill>
                  <a:srgbClr val="FF0000"/>
                </a:solidFill>
              </a:rPr>
              <a:t>toxínov 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539750" y="5932488"/>
            <a:ext cx="2230438" cy="592137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METABOL</a:t>
            </a: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3436938" y="5891213"/>
            <a:ext cx="2230437" cy="633412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CORTEX</a:t>
            </a: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6164263" y="5927725"/>
            <a:ext cx="2230437" cy="596900"/>
          </a:xfrm>
          <a:prstGeom prst="flowChartAlternateProcess">
            <a:avLst/>
          </a:prstGeom>
          <a:solidFill>
            <a:srgbClr val="FFFF00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FF0000"/>
                </a:solidFill>
              </a:rPr>
              <a:t>METABEX</a:t>
            </a:r>
          </a:p>
        </p:txBody>
      </p:sp>
      <p:pic>
        <p:nvPicPr>
          <p:cNvPr id="65544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2284413"/>
            <a:ext cx="20129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716338"/>
            <a:ext cx="8985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379663"/>
            <a:ext cx="20526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638550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Obráze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2287588"/>
            <a:ext cx="205263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Obrázek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3573463"/>
            <a:ext cx="9001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sk-SK" sz="4000" b="1" dirty="0">
                <a:solidFill>
                  <a:schemeClr val="bg1"/>
                </a:solidFill>
              </a:rPr>
              <a:t>Detoxikácia </a:t>
            </a:r>
            <a:r>
              <a:rPr lang="sk-SK" sz="4000" b="1" dirty="0" smtClean="0">
                <a:solidFill>
                  <a:schemeClr val="bg1"/>
                </a:solidFill>
              </a:rPr>
              <a:t>mozgu</a:t>
            </a:r>
            <a:endParaRPr lang="cs-CZ" sz="4000" b="1" dirty="0" smtClean="0">
              <a:solidFill>
                <a:schemeClr val="bg1"/>
              </a:solidFill>
            </a:endParaRPr>
          </a:p>
        </p:txBody>
      </p:sp>
      <p:sp>
        <p:nvSpPr>
          <p:cNvPr id="66563" name="Zástupný symbol pro obsah 4"/>
          <p:cNvSpPr>
            <a:spLocks noGrp="1"/>
          </p:cNvSpPr>
          <p:nvPr>
            <p:ph idx="1"/>
          </p:nvPr>
        </p:nvSpPr>
        <p:spPr>
          <a:xfrm>
            <a:off x="457200" y="1844674"/>
            <a:ext cx="8229600" cy="3960589"/>
          </a:xfrm>
          <a:ln w="38100">
            <a:solidFill>
              <a:schemeClr val="bg1"/>
            </a:solidFill>
          </a:ln>
        </p:spPr>
        <p:txBody>
          <a:bodyPr/>
          <a:lstStyle/>
          <a:p>
            <a:endParaRPr lang="cs-CZ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FFFF00"/>
                </a:solidFill>
              </a:rPr>
              <a:t>Upraví riadenie imunitného systému</a:t>
            </a:r>
            <a:r>
              <a:rPr lang="cs-CZ" b="1" dirty="0" smtClean="0">
                <a:solidFill>
                  <a:srgbClr val="FFFF00"/>
                </a:solidFill>
              </a:rPr>
              <a:t>.</a:t>
            </a:r>
            <a:endParaRPr lang="cs-CZ" b="1" dirty="0">
              <a:solidFill>
                <a:srgbClr val="FFFF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cs-CZ" b="1" dirty="0" smtClean="0">
              <a:solidFill>
                <a:srgbClr val="FFFF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cs-CZ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sk-SK" b="1" dirty="0">
                <a:solidFill>
                  <a:srgbClr val="FFFF00"/>
                </a:solidFill>
              </a:rPr>
              <a:t>To </a:t>
            </a:r>
            <a:r>
              <a:rPr lang="sk-SK" b="1" dirty="0" smtClean="0">
                <a:solidFill>
                  <a:srgbClr val="FFFF00"/>
                </a:solidFill>
              </a:rPr>
              <a:t>obvykle postačí </a:t>
            </a:r>
            <a:r>
              <a:rPr lang="sk-SK" b="1" dirty="0">
                <a:solidFill>
                  <a:srgbClr val="FFFF00"/>
                </a:solidFill>
              </a:rPr>
              <a:t>ku kontrole/likvidácii </a:t>
            </a:r>
            <a:r>
              <a:rPr lang="sk-SK" b="1" u="sng" dirty="0">
                <a:solidFill>
                  <a:srgbClr val="FF0000"/>
                </a:solidFill>
              </a:rPr>
              <a:t>chronickej</a:t>
            </a:r>
            <a:r>
              <a:rPr lang="sk-SK" b="1" dirty="0">
                <a:solidFill>
                  <a:srgbClr val="FFFF00"/>
                </a:solidFill>
              </a:rPr>
              <a:t> infekcie</a:t>
            </a:r>
            <a:r>
              <a:rPr lang="cs-CZ" b="1" dirty="0" smtClean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95E8D-BD1E-4E41-BB3B-5F28CD876DD2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6563" grpId="0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  <a:noFill/>
        </p:spPr>
        <p:txBody>
          <a:bodyPr/>
          <a:lstStyle/>
          <a:p>
            <a:r>
              <a:rPr lang="sk-SK" sz="3200" b="1" dirty="0" smtClean="0">
                <a:solidFill>
                  <a:srgbClr val="000099"/>
                </a:solidFill>
              </a:rPr>
              <a:t>Je </a:t>
            </a:r>
            <a:r>
              <a:rPr lang="sk-SK" sz="3200" b="1" dirty="0">
                <a:solidFill>
                  <a:srgbClr val="000099"/>
                </a:solidFill>
              </a:rPr>
              <a:t>nezmysel podávať bez podpory imunity </a:t>
            </a:r>
            <a:r>
              <a:rPr lang="sk-SK" sz="3200" b="1" dirty="0" err="1">
                <a:solidFill>
                  <a:srgbClr val="000099"/>
                </a:solidFill>
              </a:rPr>
              <a:t>antimikrobiálne</a:t>
            </a:r>
            <a:r>
              <a:rPr lang="sk-SK" sz="3200" b="1" dirty="0">
                <a:solidFill>
                  <a:srgbClr val="000099"/>
                </a:solidFill>
              </a:rPr>
              <a:t> preparáty, </a:t>
            </a:r>
            <a:r>
              <a:rPr lang="sk-SK" sz="3200" b="1" dirty="0" smtClean="0">
                <a:solidFill>
                  <a:srgbClr val="000099"/>
                </a:solidFill>
              </a:rPr>
              <a:t>ako</a:t>
            </a:r>
            <a:r>
              <a:rPr lang="cs-CZ" sz="3200" b="1" dirty="0" smtClean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E9703-A174-494D-A163-577FBB9252B4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  <p:sp>
        <p:nvSpPr>
          <p:cNvPr id="4" name="Vývojový diagram: alternativní postup 3"/>
          <p:cNvSpPr/>
          <p:nvPr/>
        </p:nvSpPr>
        <p:spPr>
          <a:xfrm>
            <a:off x="995363" y="2133600"/>
            <a:ext cx="2881312" cy="544513"/>
          </a:xfrm>
          <a:prstGeom prst="flowChartAlternateProcess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99"/>
                </a:solidFill>
              </a:rPr>
              <a:t>PARA-PARA</a:t>
            </a: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995363" y="2830513"/>
            <a:ext cx="2881312" cy="542925"/>
          </a:xfrm>
          <a:prstGeom prst="flowChartAlternateProcess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99"/>
                </a:solidFill>
              </a:rPr>
              <a:t>CHLAMYDI</a:t>
            </a: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973138" y="3573463"/>
            <a:ext cx="2881312" cy="544512"/>
          </a:xfrm>
          <a:prstGeom prst="flowChartAlternateProcess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99"/>
                </a:solidFill>
              </a:rPr>
              <a:t>ANTIVIR</a:t>
            </a: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995363" y="4292600"/>
            <a:ext cx="2881312" cy="544513"/>
          </a:xfrm>
          <a:prstGeom prst="flowChartAlternateProcess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99"/>
                </a:solidFill>
              </a:rPr>
              <a:t>NOBACTER</a:t>
            </a: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979488" y="5068888"/>
            <a:ext cx="2881312" cy="544512"/>
          </a:xfrm>
          <a:prstGeom prst="flowChartAlternateProcess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99"/>
                </a:solidFill>
              </a:rPr>
              <a:t>SPIROBOR</a:t>
            </a:r>
          </a:p>
        </p:txBody>
      </p:sp>
      <p:pic>
        <p:nvPicPr>
          <p:cNvPr id="67593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354263"/>
            <a:ext cx="248443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nice 10"/>
          <p:cNvCxnSpPr/>
          <p:nvPr/>
        </p:nvCxnSpPr>
        <p:spPr>
          <a:xfrm>
            <a:off x="5148263" y="2354263"/>
            <a:ext cx="3095625" cy="2514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5076825" y="2405063"/>
            <a:ext cx="3167063" cy="24320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CCFFFF"/>
            </a:gs>
            <a:gs pos="0">
              <a:srgbClr val="00B05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sk-SK" b="1" dirty="0">
                <a:solidFill>
                  <a:srgbClr val="000099"/>
                </a:solidFill>
              </a:rPr>
              <a:t>Ako vyčuchať toxíny</a:t>
            </a:r>
            <a:r>
              <a:rPr lang="cs-CZ" b="1" dirty="0" smtClean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421342-2D77-4C24-9E51-74F4508A7C55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492896"/>
            <a:ext cx="480377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23276"/>
            <a:ext cx="1670166" cy="1420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6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000" b="1" dirty="0">
                <a:solidFill>
                  <a:schemeClr val="bg1"/>
                </a:solidFill>
              </a:rPr>
              <a:t>Máme dve </a:t>
            </a:r>
            <a:r>
              <a:rPr lang="sk-SK" sz="4000" b="1" dirty="0" smtClean="0">
                <a:solidFill>
                  <a:schemeClr val="bg1"/>
                </a:solidFill>
              </a:rPr>
              <a:t>možnosti</a:t>
            </a:r>
            <a:r>
              <a:rPr lang="cs-CZ" sz="4000" b="1" dirty="0" smtClean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9D134F-AEFF-46EA-B6FB-3F6C57A52EDF}" type="slidenum">
              <a:rPr lang="cs-CZ" smtClean="0"/>
              <a:pPr>
                <a:defRPr/>
              </a:pPr>
              <a:t>67</a:t>
            </a:fld>
            <a:endParaRPr lang="cs-CZ"/>
          </a:p>
        </p:txBody>
      </p:sp>
      <p:sp>
        <p:nvSpPr>
          <p:cNvPr id="2" name="Vývojový diagram: alternativní postup 1"/>
          <p:cNvSpPr/>
          <p:nvPr/>
        </p:nvSpPr>
        <p:spPr>
          <a:xfrm>
            <a:off x="4232274" y="1916832"/>
            <a:ext cx="4300165" cy="1152128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buFontTx/>
              <a:buAutoNum type="arabicPeriod"/>
              <a:defRPr/>
            </a:pPr>
            <a:r>
              <a:rPr lang="sk-SK" sz="2400" b="1" dirty="0">
                <a:solidFill>
                  <a:srgbClr val="000099"/>
                </a:solidFill>
              </a:rPr>
              <a:t>Naučíme sa pracovať s EAV prístrojom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611188" y="4292600"/>
            <a:ext cx="5771168" cy="122463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>
                <a:solidFill>
                  <a:srgbClr val="000099"/>
                </a:solidFill>
              </a:rPr>
              <a:t>2. </a:t>
            </a:r>
            <a:r>
              <a:rPr lang="sk-SK" sz="2400" b="1" dirty="0">
                <a:solidFill>
                  <a:srgbClr val="000099"/>
                </a:solidFill>
              </a:rPr>
              <a:t>Postupujeme systematicky </a:t>
            </a:r>
            <a:endParaRPr lang="sk-SK" sz="2400" b="1" dirty="0" smtClean="0">
              <a:solidFill>
                <a:srgbClr val="000099"/>
              </a:solidFill>
            </a:endParaRPr>
          </a:p>
          <a:p>
            <a:pPr marL="355600">
              <a:defRPr/>
            </a:pPr>
            <a:r>
              <a:rPr lang="sk-SK" sz="2400" b="1" dirty="0" smtClean="0">
                <a:solidFill>
                  <a:srgbClr val="000099"/>
                </a:solidFill>
              </a:rPr>
              <a:t>krok </a:t>
            </a:r>
            <a:r>
              <a:rPr lang="sk-SK" sz="2400" b="1" dirty="0">
                <a:solidFill>
                  <a:srgbClr val="000099"/>
                </a:solidFill>
              </a:rPr>
              <a:t>za krokom, bez EAV prístroja</a:t>
            </a:r>
            <a:endParaRPr lang="cs-CZ" sz="2400" b="1" dirty="0">
              <a:solidFill>
                <a:srgbClr val="000099"/>
              </a:solidFill>
            </a:endParaRPr>
          </a:p>
        </p:txBody>
      </p:sp>
      <p:pic>
        <p:nvPicPr>
          <p:cNvPr id="69638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288131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2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pPr lvl="0"/>
            <a:r>
              <a:rPr lang="sk-SK" sz="3600" dirty="0">
                <a:solidFill>
                  <a:srgbClr val="000099"/>
                </a:solidFill>
              </a:rPr>
              <a:t>S EAV prístrojom </a:t>
            </a:r>
            <a:r>
              <a:rPr lang="sk-SK" sz="3600" dirty="0" smtClean="0">
                <a:solidFill>
                  <a:srgbClr val="000099"/>
                </a:solidFill>
              </a:rPr>
              <a:t/>
            </a:r>
            <a:br>
              <a:rPr lang="sk-SK" sz="3600" dirty="0" smtClean="0">
                <a:solidFill>
                  <a:srgbClr val="000099"/>
                </a:solidFill>
              </a:rPr>
            </a:br>
            <a:r>
              <a:rPr lang="sk-SK" sz="3600" dirty="0" smtClean="0">
                <a:solidFill>
                  <a:srgbClr val="000099"/>
                </a:solidFill>
              </a:rPr>
              <a:t>sa </a:t>
            </a:r>
            <a:r>
              <a:rPr lang="sk-SK" sz="3600" dirty="0">
                <a:solidFill>
                  <a:srgbClr val="000099"/>
                </a:solidFill>
              </a:rPr>
              <a:t>naučíme pracovať na kurze</a:t>
            </a:r>
            <a:endParaRPr lang="cs-CZ" sz="3600" dirty="0">
              <a:solidFill>
                <a:srgbClr val="000099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4847B-99EE-4393-B3F8-74130EBA07C1}" type="slidenum">
              <a:rPr lang="cs-CZ" smtClean="0"/>
              <a:pPr>
                <a:defRPr/>
              </a:pPr>
              <a:t>68</a:t>
            </a:fld>
            <a:endParaRPr lang="cs-CZ"/>
          </a:p>
        </p:txBody>
      </p:sp>
      <p:pic>
        <p:nvPicPr>
          <p:cNvPr id="70660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14550"/>
            <a:ext cx="5400675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160240"/>
          </a:xfrm>
        </p:spPr>
        <p:txBody>
          <a:bodyPr/>
          <a:lstStyle/>
          <a:p>
            <a:r>
              <a:rPr lang="sk-SK" sz="3600" b="1" dirty="0">
                <a:solidFill>
                  <a:srgbClr val="000099"/>
                </a:solidFill>
              </a:rPr>
              <a:t>Do EAV prístroja vkladáme testovacie </a:t>
            </a:r>
            <a:r>
              <a:rPr lang="sk-SK" sz="3600" b="1" dirty="0" smtClean="0">
                <a:solidFill>
                  <a:srgbClr val="000099"/>
                </a:solidFill>
              </a:rPr>
              <a:t>preparáty,</a:t>
            </a:r>
            <a:br>
              <a:rPr lang="sk-SK" sz="3600" b="1" dirty="0" smtClean="0">
                <a:solidFill>
                  <a:srgbClr val="000099"/>
                </a:solidFill>
              </a:rPr>
            </a:br>
            <a:r>
              <a:rPr lang="sk-SK" sz="3600" b="1" dirty="0" smtClean="0">
                <a:solidFill>
                  <a:srgbClr val="000099"/>
                </a:solidFill>
              </a:rPr>
              <a:t>ktoré </a:t>
            </a:r>
            <a:r>
              <a:rPr lang="sk-SK" sz="3600" b="1" dirty="0">
                <a:solidFill>
                  <a:srgbClr val="000099"/>
                </a:solidFill>
              </a:rPr>
              <a:t>reprezentujú</a:t>
            </a:r>
            <a:endParaRPr lang="cs-CZ" sz="3600" b="1" dirty="0" smtClean="0">
              <a:solidFill>
                <a:srgbClr val="000099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92C7ED-E9DA-4C6B-B1F0-60117CA56E5F}" type="slidenum">
              <a:rPr lang="cs-CZ" smtClean="0"/>
              <a:pPr>
                <a:defRPr/>
              </a:pPr>
              <a:t>69</a:t>
            </a:fld>
            <a:endParaRPr lang="cs-CZ"/>
          </a:p>
        </p:txBody>
      </p:sp>
      <p:sp>
        <p:nvSpPr>
          <p:cNvPr id="2" name="Vývojový diagram: alternativní postup 1"/>
          <p:cNvSpPr/>
          <p:nvPr/>
        </p:nvSpPr>
        <p:spPr>
          <a:xfrm>
            <a:off x="2411760" y="2420888"/>
            <a:ext cx="4320480" cy="1584176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 smtClean="0">
                <a:solidFill>
                  <a:srgbClr val="FF0000"/>
                </a:solidFill>
              </a:rPr>
              <a:t>5 </a:t>
            </a:r>
            <a:r>
              <a:rPr lang="cs-CZ" sz="6000" b="1" dirty="0" err="1" smtClean="0">
                <a:solidFill>
                  <a:srgbClr val="FF0000"/>
                </a:solidFill>
              </a:rPr>
              <a:t>toxínov</a:t>
            </a:r>
            <a:endParaRPr lang="cs-CZ" sz="6000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2508804" cy="94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55" y="4381354"/>
            <a:ext cx="2503690" cy="93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81354"/>
            <a:ext cx="2508804" cy="93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54" y="5517232"/>
            <a:ext cx="2508805" cy="93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17232"/>
            <a:ext cx="2508804" cy="93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10E047-283D-40AD-9372-81FA4F0B0060}" type="slidenum">
              <a:rPr lang="cs-CZ"/>
              <a:pPr>
                <a:defRPr/>
              </a:pPr>
              <a:t>7</a:t>
            </a:fld>
            <a:endParaRPr lang="cs-CZ"/>
          </a:p>
        </p:txBody>
      </p:sp>
      <p:pic>
        <p:nvPicPr>
          <p:cNvPr id="9219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ovéPole 5"/>
          <p:cNvSpPr txBox="1">
            <a:spLocks noChangeArrowheads="1"/>
          </p:cNvSpPr>
          <p:nvPr/>
        </p:nvSpPr>
        <p:spPr bwMode="auto">
          <a:xfrm>
            <a:off x="1692275" y="2613025"/>
            <a:ext cx="62150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rgbClr val="000099"/>
                </a:solidFill>
                <a:latin typeface="Arial Black" pitchFamily="34" charset="0"/>
              </a:rPr>
              <a:t>Kapitola</a:t>
            </a:r>
          </a:p>
          <a:p>
            <a:pPr algn="ctr" eaLnBrk="1" hangingPunct="1"/>
            <a:r>
              <a:rPr lang="cs-CZ" sz="3200" b="1" dirty="0">
                <a:solidFill>
                  <a:srgbClr val="000099"/>
                </a:solidFill>
                <a:latin typeface="Arial Black" pitchFamily="34" charset="0"/>
              </a:rPr>
              <a:t>I.</a:t>
            </a:r>
          </a:p>
          <a:p>
            <a:pPr algn="ctr" eaLnBrk="1" hangingPunct="1"/>
            <a:r>
              <a:rPr lang="cs-CZ" sz="3600" b="1" dirty="0">
                <a:solidFill>
                  <a:srgbClr val="000099"/>
                </a:solidFill>
                <a:latin typeface="Arial Black" pitchFamily="34" charset="0"/>
              </a:rPr>
              <a:t>ANORGANICKÉ </a:t>
            </a:r>
            <a:r>
              <a:rPr lang="cs-CZ" sz="3600" b="1" dirty="0" smtClean="0">
                <a:solidFill>
                  <a:srgbClr val="000099"/>
                </a:solidFill>
                <a:latin typeface="Arial Black" pitchFamily="34" charset="0"/>
              </a:rPr>
              <a:t>TOXÍNY</a:t>
            </a:r>
            <a:endParaRPr lang="cs-CZ" sz="3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6839E-CA49-4A31-8238-E08E371A2BDD}" type="slidenum">
              <a:rPr lang="cs-CZ"/>
              <a:pPr>
                <a:defRPr/>
              </a:pPr>
              <a:t>70</a:t>
            </a:fld>
            <a:endParaRPr lang="cs-CZ"/>
          </a:p>
        </p:txBody>
      </p:sp>
      <p:pic>
        <p:nvPicPr>
          <p:cNvPr id="27651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ovéPole 5"/>
          <p:cNvSpPr txBox="1">
            <a:spLocks noChangeArrowheads="1"/>
          </p:cNvSpPr>
          <p:nvPr/>
        </p:nvSpPr>
        <p:spPr bwMode="auto">
          <a:xfrm>
            <a:off x="1619672" y="2613025"/>
            <a:ext cx="62566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200" b="1" dirty="0">
                <a:solidFill>
                  <a:srgbClr val="000099"/>
                </a:solidFill>
                <a:latin typeface="Arial Black" pitchFamily="34" charset="0"/>
              </a:rPr>
              <a:t>Kapitola</a:t>
            </a:r>
          </a:p>
          <a:p>
            <a:pPr algn="ctr" eaLnBrk="1" hangingPunct="1"/>
            <a:r>
              <a:rPr lang="cs-CZ" sz="3200" b="1" dirty="0" smtClean="0">
                <a:solidFill>
                  <a:srgbClr val="000099"/>
                </a:solidFill>
                <a:latin typeface="Arial Black" pitchFamily="34" charset="0"/>
              </a:rPr>
              <a:t>V.</a:t>
            </a:r>
            <a:endParaRPr lang="cs-CZ" sz="3200" b="1" dirty="0">
              <a:solidFill>
                <a:srgbClr val="000099"/>
              </a:solidFill>
              <a:latin typeface="Arial Black" pitchFamily="34" charset="0"/>
            </a:endParaRPr>
          </a:p>
          <a:p>
            <a:pPr algn="ctr" eaLnBrk="1" hangingPunct="1"/>
            <a:r>
              <a:rPr lang="cs-CZ" sz="3600" b="1" dirty="0" smtClean="0">
                <a:solidFill>
                  <a:srgbClr val="000099"/>
                </a:solidFill>
                <a:latin typeface="Arial Black" pitchFamily="34" charset="0"/>
              </a:rPr>
              <a:t>EMOCIONÁLNE TOXÍNY</a:t>
            </a:r>
            <a:endParaRPr lang="cs-CZ" sz="3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14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2044824"/>
          </a:xfrm>
        </p:spPr>
        <p:txBody>
          <a:bodyPr/>
          <a:lstStyle/>
          <a:p>
            <a:pPr marL="0" indent="0" algn="ctr">
              <a:buNone/>
            </a:pPr>
            <a:r>
              <a:rPr lang="sk-SK" sz="2800" b="1" dirty="0">
                <a:solidFill>
                  <a:srgbClr val="000099"/>
                </a:solidFill>
              </a:rPr>
              <a:t>Emocionálne toxíny predstavujú základný kameň detoxikácie preparátmi Joalis</a:t>
            </a:r>
            <a:r>
              <a:rPr lang="cs-CZ" sz="2800" b="1" dirty="0" smtClean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EF2479-1C83-41E3-8C02-BA8357E4C6AF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539552" y="3461393"/>
            <a:ext cx="8352928" cy="1520704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sk-SK" sz="2800" b="1" dirty="0">
                <a:solidFill>
                  <a:srgbClr val="000099"/>
                </a:solidFill>
              </a:rPr>
              <a:t>Spočíva na nich celá stavba </a:t>
            </a:r>
            <a:endParaRPr lang="sk-SK" sz="2800" b="1" dirty="0" smtClean="0">
              <a:solidFill>
                <a:srgbClr val="000099"/>
              </a:solidFill>
            </a:endParaRPr>
          </a:p>
          <a:p>
            <a:pPr lvl="0"/>
            <a:r>
              <a:rPr lang="sk-SK" sz="2800" b="1" dirty="0" smtClean="0">
                <a:solidFill>
                  <a:srgbClr val="000099"/>
                </a:solidFill>
              </a:rPr>
              <a:t>slobody </a:t>
            </a:r>
            <a:r>
              <a:rPr lang="sk-SK" sz="2800" b="1" dirty="0">
                <a:solidFill>
                  <a:srgbClr val="000099"/>
                </a:solidFill>
              </a:rPr>
              <a:t>tela aj ducha</a:t>
            </a:r>
            <a:r>
              <a:rPr lang="sk-SK" sz="2800" b="1" dirty="0" smtClean="0">
                <a:solidFill>
                  <a:srgbClr val="000099"/>
                </a:solidFill>
              </a:rPr>
              <a:t>.</a:t>
            </a:r>
            <a:endParaRPr lang="cs-CZ" sz="2800" b="1" dirty="0">
              <a:solidFill>
                <a:srgbClr val="000099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179">
            <a:off x="4790310" y="1746119"/>
            <a:ext cx="3071735" cy="4451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86D46-310C-4D3F-8DD2-A1EF9FD71566}" type="slidenum">
              <a:rPr lang="cs-CZ" smtClean="0"/>
              <a:pPr>
                <a:defRPr/>
              </a:pPr>
              <a:t>72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3408178" y="3493224"/>
            <a:ext cx="2232025" cy="1439863"/>
          </a:xfrm>
          <a:prstGeom prst="flowChartAlternateProcess">
            <a:avLst/>
          </a:prstGeom>
          <a:solidFill>
            <a:srgbClr val="FFFF99"/>
          </a:solidFill>
          <a:ln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200" b="1" dirty="0" smtClean="0">
                <a:solidFill>
                  <a:srgbClr val="FF0000"/>
                </a:solidFill>
              </a:rPr>
              <a:t>EMÓCIE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3419471" y="2060848"/>
            <a:ext cx="2232025" cy="100806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200" b="1" dirty="0" err="1" smtClean="0">
                <a:solidFill>
                  <a:srgbClr val="000099"/>
                </a:solidFill>
              </a:rPr>
              <a:t>toxíny</a:t>
            </a:r>
            <a:endParaRPr lang="cs-CZ" sz="3200" b="1" dirty="0">
              <a:solidFill>
                <a:srgbClr val="000099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6372200" y="3789361"/>
            <a:ext cx="2448272" cy="1008063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200" b="1" dirty="0" err="1" smtClean="0">
                <a:solidFill>
                  <a:srgbClr val="000099"/>
                </a:solidFill>
              </a:rPr>
              <a:t>chovanie</a:t>
            </a:r>
            <a:endParaRPr lang="cs-CZ" sz="3200" b="1" dirty="0">
              <a:solidFill>
                <a:srgbClr val="000099"/>
              </a:solidFill>
            </a:endParaRP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683568" y="3645694"/>
            <a:ext cx="2087562" cy="1295400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200" b="1" dirty="0" err="1">
                <a:solidFill>
                  <a:srgbClr val="000099"/>
                </a:solidFill>
              </a:rPr>
              <a:t>fyziol</a:t>
            </a:r>
            <a:r>
              <a:rPr lang="cs-CZ" sz="3200" b="1" dirty="0">
                <a:solidFill>
                  <a:srgbClr val="000099"/>
                </a:solidFill>
              </a:rPr>
              <a:t>.</a:t>
            </a:r>
          </a:p>
          <a:p>
            <a:pPr algn="ctr">
              <a:defRPr/>
            </a:pPr>
            <a:r>
              <a:rPr lang="cs-CZ" sz="3200" b="1" dirty="0">
                <a:solidFill>
                  <a:srgbClr val="000099"/>
                </a:solidFill>
              </a:rPr>
              <a:t>pochody</a:t>
            </a: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3428529" y="5301207"/>
            <a:ext cx="2232025" cy="1008063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200" b="1" dirty="0">
                <a:solidFill>
                  <a:srgbClr val="000099"/>
                </a:solidFill>
              </a:rPr>
              <a:t>pocity</a:t>
            </a:r>
          </a:p>
        </p:txBody>
      </p:sp>
      <p:sp>
        <p:nvSpPr>
          <p:cNvPr id="10" name="Obousměrná vodorovná šipka 9"/>
          <p:cNvSpPr/>
          <p:nvPr/>
        </p:nvSpPr>
        <p:spPr>
          <a:xfrm>
            <a:off x="5508104" y="4185442"/>
            <a:ext cx="1081088" cy="215900"/>
          </a:xfrm>
          <a:prstGeom prst="leftRightArrow">
            <a:avLst/>
          </a:prstGeom>
          <a:solidFill>
            <a:srgbClr val="FF000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ousměrná vodorovná šipka 10"/>
          <p:cNvSpPr/>
          <p:nvPr/>
        </p:nvSpPr>
        <p:spPr>
          <a:xfrm rot="5400000">
            <a:off x="4046424" y="3192349"/>
            <a:ext cx="906564" cy="287461"/>
          </a:xfrm>
          <a:prstGeom prst="leftRightArrow">
            <a:avLst/>
          </a:prstGeom>
          <a:solidFill>
            <a:srgbClr val="FF000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ousměrná vodorovná šipka 12"/>
          <p:cNvSpPr/>
          <p:nvPr/>
        </p:nvSpPr>
        <p:spPr>
          <a:xfrm>
            <a:off x="2526897" y="4185444"/>
            <a:ext cx="1079500" cy="215900"/>
          </a:xfrm>
          <a:prstGeom prst="leftRightArrow">
            <a:avLst/>
          </a:prstGeom>
          <a:solidFill>
            <a:srgbClr val="FF000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Zástupný symbol pro obsah 4"/>
          <p:cNvSpPr txBox="1">
            <a:spLocks/>
          </p:cNvSpPr>
          <p:nvPr/>
        </p:nvSpPr>
        <p:spPr>
          <a:xfrm>
            <a:off x="539552" y="332656"/>
            <a:ext cx="7787208" cy="144016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sk-SK" sz="2800" b="1" dirty="0">
                <a:solidFill>
                  <a:srgbClr val="000099"/>
                </a:solidFill>
              </a:rPr>
              <a:t>Sme presvedčení , že dôvodom hromadenia toxínov v ľudskom organizme sú </a:t>
            </a:r>
            <a:r>
              <a:rPr lang="sk-SK" sz="2800" b="1" u="sng" dirty="0">
                <a:solidFill>
                  <a:schemeClr val="bg1"/>
                </a:solidFill>
              </a:rPr>
              <a:t>emocionálne problémy </a:t>
            </a:r>
            <a:r>
              <a:rPr lang="sk-SK" sz="2800" b="1" dirty="0">
                <a:solidFill>
                  <a:srgbClr val="000099"/>
                </a:solidFill>
              </a:rPr>
              <a:t>človeka</a:t>
            </a:r>
            <a:r>
              <a:rPr lang="cs-CZ" sz="2600" b="1" dirty="0" smtClean="0">
                <a:solidFill>
                  <a:schemeClr val="bg1"/>
                </a:solidFill>
              </a:rPr>
              <a:t>.</a:t>
            </a:r>
            <a:endParaRPr lang="cs-CZ" sz="2600" b="1" dirty="0">
              <a:solidFill>
                <a:schemeClr val="bg1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58" y="4581128"/>
            <a:ext cx="2984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0106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E5B7B-CDA5-4288-87DC-29024CFEABA6}" type="slidenum">
              <a:rPr lang="cs-CZ" smtClean="0"/>
              <a:pPr>
                <a:defRPr/>
              </a:pPr>
              <a:t>73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3240360" cy="414827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859908" y="1844824"/>
            <a:ext cx="488855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sk-SK" sz="2800" dirty="0">
                <a:solidFill>
                  <a:srgbClr val="000099"/>
                </a:solidFill>
              </a:rPr>
              <a:t>Tehotenstvo, pôrod, partnerské a medziľudské vzťahy, to všetko je pre človeka mentálne </a:t>
            </a:r>
            <a:r>
              <a:rPr lang="sk-SK" sz="2800" dirty="0" smtClean="0">
                <a:solidFill>
                  <a:srgbClr val="000099"/>
                </a:solidFill>
              </a:rPr>
              <a:t>veľmi problematické</a:t>
            </a:r>
            <a:r>
              <a:rPr lang="cs-CZ" sz="2800" dirty="0" smtClean="0">
                <a:solidFill>
                  <a:srgbClr val="000099"/>
                </a:solidFill>
              </a:rPr>
              <a:t>.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sk-SK" sz="2800" dirty="0">
                <a:solidFill>
                  <a:srgbClr val="000099"/>
                </a:solidFill>
              </a:rPr>
              <a:t>Veľa premýšľa a ťažko hľadá šťastie, najkrajší emocionálny prežitok človeka</a:t>
            </a:r>
            <a:r>
              <a:rPr lang="cs-CZ" sz="2800" dirty="0" smtClean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395536" y="324120"/>
            <a:ext cx="8352928" cy="1304680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sk-SK" sz="2800" b="1" dirty="0">
                <a:solidFill>
                  <a:srgbClr val="000099"/>
                </a:solidFill>
              </a:rPr>
              <a:t>Emocionálne problémy vznikajú a prenášajú sa po mnoho generácii.</a:t>
            </a:r>
            <a:endParaRPr lang="cs-CZ" sz="2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62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2952328"/>
          </a:xfrm>
        </p:spPr>
        <p:txBody>
          <a:bodyPr/>
          <a:lstStyle/>
          <a:p>
            <a:r>
              <a:rPr lang="sk-SK" dirty="0">
                <a:solidFill>
                  <a:srgbClr val="000099"/>
                </a:solidFill>
              </a:rPr>
              <a:t>Aby došlo k uvoľneniu a odplaveniu toxínov fyzických, musí  predchádzať zmena toxínov emocionálnych</a:t>
            </a:r>
            <a:r>
              <a:rPr lang="cs-CZ" dirty="0" smtClean="0">
                <a:solidFill>
                  <a:srgbClr val="000099"/>
                </a:solidFill>
              </a:rPr>
              <a:t>.</a:t>
            </a:r>
          </a:p>
          <a:p>
            <a:r>
              <a:rPr lang="sk-SK" b="1" dirty="0">
                <a:solidFill>
                  <a:srgbClr val="000099"/>
                </a:solidFill>
              </a:rPr>
              <a:t>Preto každý </a:t>
            </a:r>
            <a:r>
              <a:rPr lang="sk-SK" b="1" dirty="0" err="1">
                <a:solidFill>
                  <a:srgbClr val="000099"/>
                </a:solidFill>
              </a:rPr>
              <a:t>detoxikačný</a:t>
            </a:r>
            <a:r>
              <a:rPr lang="sk-SK" b="1" dirty="0">
                <a:solidFill>
                  <a:srgbClr val="000099"/>
                </a:solidFill>
              </a:rPr>
              <a:t> preparát obsahuje emocionálnu zložku</a:t>
            </a:r>
            <a:r>
              <a:rPr lang="cs-CZ" b="1" dirty="0" smtClean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E5B7B-CDA5-4288-87DC-29024CFEABA6}" type="slidenum">
              <a:rPr lang="cs-CZ" smtClean="0"/>
              <a:pPr>
                <a:defRPr/>
              </a:pPr>
              <a:t>74</a:t>
            </a:fld>
            <a:endParaRPr lang="cs-CZ"/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414009" y="3789040"/>
            <a:ext cx="8352928" cy="1304680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k-SK" sz="3200" b="1" dirty="0">
                <a:solidFill>
                  <a:srgbClr val="000099"/>
                </a:solidFill>
              </a:rPr>
              <a:t>Emocionálna zložka má rôzne </a:t>
            </a:r>
            <a:r>
              <a:rPr lang="sk-SK" sz="3200" b="1" dirty="0" smtClean="0">
                <a:solidFill>
                  <a:srgbClr val="000099"/>
                </a:solidFill>
              </a:rPr>
              <a:t>podoby</a:t>
            </a:r>
            <a:r>
              <a:rPr lang="cs-CZ" sz="2800" b="1" dirty="0" smtClean="0">
                <a:solidFill>
                  <a:srgbClr val="000099"/>
                </a:solidFill>
              </a:rPr>
              <a:t>: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2" name="Šipka doprava 1"/>
          <p:cNvSpPr/>
          <p:nvPr/>
        </p:nvSpPr>
        <p:spPr>
          <a:xfrm>
            <a:off x="899592" y="5548064"/>
            <a:ext cx="2016000" cy="5760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Šipka doprava 7"/>
          <p:cNvSpPr/>
          <p:nvPr/>
        </p:nvSpPr>
        <p:spPr>
          <a:xfrm>
            <a:off x="3491880" y="5534000"/>
            <a:ext cx="2016000" cy="5760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6012160" y="5534000"/>
            <a:ext cx="2016224" cy="5760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1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2" grpId="0" animBg="1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EF3D8-631D-40B0-9537-B7BAA16BB08F}" type="slidenum">
              <a:rPr lang="cs-CZ" smtClean="0"/>
              <a:pPr>
                <a:defRPr/>
              </a:pPr>
              <a:t>75</a:t>
            </a:fld>
            <a:endParaRPr lang="cs-CZ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67544" y="692696"/>
            <a:ext cx="8280920" cy="4392488"/>
          </a:xfrm>
          <a:solidFill>
            <a:srgbClr val="FFFF99"/>
          </a:solidFill>
        </p:spPr>
        <p:txBody>
          <a:bodyPr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cs-CZ" sz="2800" b="1" dirty="0" smtClean="0">
                <a:solidFill>
                  <a:srgbClr val="000099"/>
                </a:solidFill>
              </a:rPr>
              <a:t>EMOCIONÁLNY STRES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cs-CZ" sz="2800" b="1" dirty="0" smtClean="0">
                <a:solidFill>
                  <a:srgbClr val="000099"/>
                </a:solidFill>
              </a:rPr>
              <a:t>POŠKODENIE STRESOM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cs-CZ" sz="2800" b="1" dirty="0">
                <a:solidFill>
                  <a:srgbClr val="000099"/>
                </a:solidFill>
              </a:rPr>
              <a:t>POŠKODENIE PATOLOGICKÝMI </a:t>
            </a:r>
            <a:r>
              <a:rPr lang="cs-CZ" sz="2800" b="1" dirty="0" smtClean="0">
                <a:solidFill>
                  <a:srgbClr val="000099"/>
                </a:solidFill>
              </a:rPr>
              <a:t>EMÓCIAMI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cs-CZ" sz="2800" b="1" dirty="0" smtClean="0">
                <a:solidFill>
                  <a:srgbClr val="000099"/>
                </a:solidFill>
              </a:rPr>
              <a:t>BLOKOVANÝ EMOCIONÁLNY KONFLIKT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cs-CZ" sz="2800" b="1" dirty="0" smtClean="0">
                <a:solidFill>
                  <a:srgbClr val="000099"/>
                </a:solidFill>
              </a:rPr>
              <a:t>POTLAČENÉ EMÓCIE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cs-CZ" sz="2800" b="1" dirty="0" smtClean="0">
                <a:solidFill>
                  <a:srgbClr val="000099"/>
                </a:solidFill>
              </a:rPr>
              <a:t>CITOVÁ DEPRIVÁCIA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5576" y="537080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0099"/>
                </a:solidFill>
              </a:rPr>
              <a:t>a </a:t>
            </a:r>
            <a:r>
              <a:rPr lang="sk-SK" sz="3200" b="1" dirty="0">
                <a:solidFill>
                  <a:srgbClr val="000099"/>
                </a:solidFill>
              </a:rPr>
              <a:t>predovšetkým</a:t>
            </a:r>
            <a:r>
              <a:rPr lang="cs-CZ" sz="3200" b="1" dirty="0" smtClean="0">
                <a:solidFill>
                  <a:srgbClr val="000099"/>
                </a:solidFill>
              </a:rPr>
              <a:t>...</a:t>
            </a:r>
            <a:endParaRPr lang="cs-CZ" sz="3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8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568952" cy="1440160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... </a:t>
            </a:r>
            <a:r>
              <a:rPr lang="sk-SK" b="1" dirty="0">
                <a:solidFill>
                  <a:schemeClr val="bg1"/>
                </a:solidFill>
              </a:rPr>
              <a:t>predovšetkým </a:t>
            </a:r>
            <a:r>
              <a:rPr lang="sk-SK" b="1" dirty="0" smtClean="0">
                <a:solidFill>
                  <a:schemeClr val="bg1"/>
                </a:solidFill>
              </a:rPr>
              <a:t>emócia </a:t>
            </a:r>
            <a:r>
              <a:rPr lang="sk-SK" b="1" dirty="0">
                <a:solidFill>
                  <a:schemeClr val="bg1"/>
                </a:solidFill>
              </a:rPr>
              <a:t>zo všetkých </a:t>
            </a:r>
            <a:r>
              <a:rPr lang="sk-SK" b="1" dirty="0" smtClean="0">
                <a:solidFill>
                  <a:schemeClr val="bg1"/>
                </a:solidFill>
              </a:rPr>
              <a:t>najškodlivejšia, </a:t>
            </a:r>
            <a:r>
              <a:rPr lang="sk-SK" b="1" dirty="0">
                <a:solidFill>
                  <a:schemeClr val="bg1"/>
                </a:solidFill>
              </a:rPr>
              <a:t>a predsa všade </a:t>
            </a:r>
            <a:r>
              <a:rPr lang="sk-SK" b="1" dirty="0" smtClean="0">
                <a:solidFill>
                  <a:schemeClr val="bg1"/>
                </a:solidFill>
              </a:rPr>
              <a:t>prítomná </a:t>
            </a:r>
            <a:r>
              <a:rPr lang="cs-CZ" b="1" dirty="0" smtClean="0">
                <a:solidFill>
                  <a:schemeClr val="bg1"/>
                </a:solidFill>
              </a:rPr>
              <a:t>: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EF3D8-631D-40B0-9537-B7BAA16BB08F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72815"/>
            <a:ext cx="4176464" cy="5047175"/>
          </a:xfrm>
          <a:prstGeom prst="rect">
            <a:avLst/>
          </a:prstGeom>
        </p:spPr>
      </p:pic>
      <p:sp>
        <p:nvSpPr>
          <p:cNvPr id="2" name="Výbuch 1 1"/>
          <p:cNvSpPr/>
          <p:nvPr/>
        </p:nvSpPr>
        <p:spPr>
          <a:xfrm>
            <a:off x="827584" y="2564904"/>
            <a:ext cx="4392488" cy="2704946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STRACH</a:t>
            </a:r>
            <a:endParaRPr lang="cs-CZ" sz="3600" b="1" dirty="0"/>
          </a:p>
        </p:txBody>
      </p:sp>
    </p:spTree>
    <p:extLst>
      <p:ext uri="{BB962C8B-B14F-4D97-AF65-F5344CB8AC3E}">
        <p14:creationId xmlns="" xmlns:p14="http://schemas.microsoft.com/office/powerpoint/2010/main" val="39314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18655"/>
          </a:xfrm>
        </p:spPr>
        <p:txBody>
          <a:bodyPr/>
          <a:lstStyle/>
          <a:p>
            <a:pPr eaLnBrk="1" hangingPunct="1"/>
            <a:r>
              <a:rPr lang="sk-SK" b="1" dirty="0">
                <a:solidFill>
                  <a:srgbClr val="000099"/>
                </a:solidFill>
              </a:rPr>
              <a:t>A teraz ešte raz v kocke</a:t>
            </a:r>
            <a:r>
              <a:rPr lang="cs-CZ" b="1" dirty="0" smtClean="0">
                <a:solidFill>
                  <a:srgbClr val="000099"/>
                </a:solidFill>
              </a:rPr>
              <a:t>...</a:t>
            </a:r>
          </a:p>
        </p:txBody>
      </p:sp>
    </p:spTree>
    <p:extLst>
      <p:ext uri="{BB962C8B-B14F-4D97-AF65-F5344CB8AC3E}">
        <p14:creationId xmlns="" xmlns:p14="http://schemas.microsoft.com/office/powerpoint/2010/main" val="171455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6839E-CA49-4A31-8238-E08E371A2BDD}" type="slidenum">
              <a:rPr lang="cs-CZ"/>
              <a:pPr>
                <a:defRPr/>
              </a:pPr>
              <a:t>78</a:t>
            </a:fld>
            <a:endParaRPr lang="cs-CZ"/>
          </a:p>
        </p:txBody>
      </p:sp>
      <p:pic>
        <p:nvPicPr>
          <p:cNvPr id="27651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ovéPole 5"/>
          <p:cNvSpPr txBox="1">
            <a:spLocks noChangeArrowheads="1"/>
          </p:cNvSpPr>
          <p:nvPr/>
        </p:nvSpPr>
        <p:spPr bwMode="auto">
          <a:xfrm>
            <a:off x="1692494" y="3068960"/>
            <a:ext cx="62566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/>
            <a:r>
              <a:rPr lang="sk-SK" sz="3200" b="1" dirty="0" smtClean="0">
                <a:solidFill>
                  <a:srgbClr val="000099"/>
                </a:solidFill>
              </a:rPr>
              <a:t>Opakovanie – </a:t>
            </a:r>
          </a:p>
          <a:p>
            <a:pPr lvl="0" algn="ctr"/>
            <a:r>
              <a:rPr lang="sk-SK" sz="3200" b="1" dirty="0" smtClean="0">
                <a:solidFill>
                  <a:srgbClr val="000099"/>
                </a:solidFill>
              </a:rPr>
              <a:t>matka </a:t>
            </a:r>
            <a:r>
              <a:rPr lang="sk-SK" sz="3200" b="1" dirty="0">
                <a:solidFill>
                  <a:srgbClr val="000099"/>
                </a:solidFill>
              </a:rPr>
              <a:t>múdrosti</a:t>
            </a:r>
            <a:endParaRPr lang="cs-CZ" sz="3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46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chemeClr val="bg1"/>
          </a:solidFill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sz="3600" b="1" dirty="0">
                <a:solidFill>
                  <a:srgbClr val="000099"/>
                </a:solidFill>
              </a:rPr>
              <a:t>Päť hlavných skupín toxínov</a:t>
            </a:r>
            <a:endParaRPr lang="cs-CZ" sz="3600" b="1" dirty="0" smtClean="0">
              <a:solidFill>
                <a:srgbClr val="000099"/>
              </a:solidFill>
            </a:endParaRPr>
          </a:p>
        </p:txBody>
      </p:sp>
      <p:sp>
        <p:nvSpPr>
          <p:cNvPr id="4" name="Vývojový diagram: alternativní postup 3"/>
          <p:cNvSpPr/>
          <p:nvPr/>
        </p:nvSpPr>
        <p:spPr>
          <a:xfrm>
            <a:off x="2051050" y="1398588"/>
            <a:ext cx="4824413" cy="873125"/>
          </a:xfrm>
          <a:prstGeom prst="flowChartAlternateProcess">
            <a:avLst/>
          </a:prstGeom>
          <a:solidFill>
            <a:srgbClr val="FFFF00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err="1" smtClean="0">
                <a:solidFill>
                  <a:srgbClr val="FF0000"/>
                </a:solidFill>
              </a:rPr>
              <a:t>Mikrobiálne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>
                <a:solidFill>
                  <a:srgbClr val="FF0000"/>
                </a:solidFill>
              </a:rPr>
              <a:t>ložisko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err="1">
                <a:solidFill>
                  <a:srgbClr val="000099"/>
                </a:solidFill>
              </a:rPr>
              <a:t>Microbial</a:t>
            </a:r>
            <a:r>
              <a:rPr lang="cs-CZ" sz="2400" b="1" dirty="0">
                <a:solidFill>
                  <a:srgbClr val="000099"/>
                </a:solidFill>
              </a:rPr>
              <a:t> </a:t>
            </a:r>
            <a:r>
              <a:rPr lang="cs-CZ" sz="2400" b="1" dirty="0" err="1">
                <a:solidFill>
                  <a:srgbClr val="000099"/>
                </a:solidFill>
              </a:rPr>
              <a:t>focus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1763713" y="2420938"/>
            <a:ext cx="5400675" cy="863600"/>
          </a:xfrm>
          <a:prstGeom prst="flowChartAlternateProcess">
            <a:avLst/>
          </a:prstGeom>
          <a:solidFill>
            <a:srgbClr val="FFFF00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rgbClr val="FF0000"/>
                </a:solidFill>
              </a:rPr>
              <a:t>Záťaž</a:t>
            </a:r>
            <a:r>
              <a:rPr lang="sk-SK" sz="2400" dirty="0"/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anorganickými </a:t>
            </a:r>
            <a:r>
              <a:rPr lang="cs-CZ" sz="2400" b="1" dirty="0" err="1" smtClean="0">
                <a:solidFill>
                  <a:srgbClr val="FF0000"/>
                </a:solidFill>
              </a:rPr>
              <a:t>toxínmi</a:t>
            </a:r>
            <a:endParaRPr lang="cs-CZ" sz="24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99"/>
                </a:solidFill>
              </a:rPr>
              <a:t>Body </a:t>
            </a:r>
            <a:r>
              <a:rPr lang="cs-CZ" sz="2400" b="1" dirty="0" err="1">
                <a:solidFill>
                  <a:srgbClr val="000099"/>
                </a:solidFill>
              </a:rPr>
              <a:t>burden</a:t>
            </a:r>
            <a:r>
              <a:rPr lang="cs-CZ" sz="2400" b="1" dirty="0">
                <a:solidFill>
                  <a:srgbClr val="000099"/>
                </a:solidFill>
              </a:rPr>
              <a:t> </a:t>
            </a:r>
            <a:r>
              <a:rPr lang="cs-CZ" sz="2400" b="1" dirty="0" err="1">
                <a:solidFill>
                  <a:srgbClr val="000099"/>
                </a:solidFill>
              </a:rPr>
              <a:t>of</a:t>
            </a:r>
            <a:r>
              <a:rPr lang="cs-CZ" sz="2400" b="1" dirty="0">
                <a:solidFill>
                  <a:srgbClr val="000099"/>
                </a:solidFill>
              </a:rPr>
              <a:t> </a:t>
            </a:r>
            <a:r>
              <a:rPr lang="cs-CZ" sz="2400" b="1" dirty="0" err="1">
                <a:solidFill>
                  <a:srgbClr val="000099"/>
                </a:solidFill>
              </a:rPr>
              <a:t>anorganic</a:t>
            </a:r>
            <a:r>
              <a:rPr lang="cs-CZ" sz="2400" b="1" dirty="0">
                <a:solidFill>
                  <a:srgbClr val="000099"/>
                </a:solidFill>
              </a:rPr>
              <a:t> </a:t>
            </a:r>
            <a:r>
              <a:rPr lang="cs-CZ" sz="2400" b="1" dirty="0" err="1">
                <a:solidFill>
                  <a:srgbClr val="000099"/>
                </a:solidFill>
              </a:rPr>
              <a:t>toxins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1763713" y="3429000"/>
            <a:ext cx="5400675" cy="936625"/>
          </a:xfrm>
          <a:prstGeom prst="flowChartAlternateProcess">
            <a:avLst/>
          </a:prstGeom>
          <a:solidFill>
            <a:srgbClr val="FFFF00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rgbClr val="FF0000"/>
                </a:solidFill>
              </a:rPr>
              <a:t>Záťaž</a:t>
            </a:r>
            <a:r>
              <a:rPr lang="sk-SK" sz="2400" dirty="0"/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organickými </a:t>
            </a:r>
            <a:r>
              <a:rPr lang="cs-CZ" sz="2400" b="1" dirty="0" err="1">
                <a:solidFill>
                  <a:srgbClr val="FF0000"/>
                </a:solidFill>
              </a:rPr>
              <a:t>toxínmi</a:t>
            </a:r>
            <a:endParaRPr lang="cs-CZ" sz="24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99"/>
                </a:solidFill>
              </a:rPr>
              <a:t>Body </a:t>
            </a:r>
            <a:r>
              <a:rPr lang="cs-CZ" sz="2400" b="1" dirty="0" err="1">
                <a:solidFill>
                  <a:srgbClr val="000099"/>
                </a:solidFill>
              </a:rPr>
              <a:t>burden</a:t>
            </a:r>
            <a:r>
              <a:rPr lang="cs-CZ" sz="2400" b="1" dirty="0">
                <a:solidFill>
                  <a:srgbClr val="000099"/>
                </a:solidFill>
              </a:rPr>
              <a:t> </a:t>
            </a:r>
            <a:r>
              <a:rPr lang="cs-CZ" sz="2400" b="1" dirty="0" err="1">
                <a:solidFill>
                  <a:srgbClr val="000099"/>
                </a:solidFill>
              </a:rPr>
              <a:t>of</a:t>
            </a:r>
            <a:r>
              <a:rPr lang="cs-CZ" sz="2400" b="1" dirty="0">
                <a:solidFill>
                  <a:srgbClr val="000099"/>
                </a:solidFill>
              </a:rPr>
              <a:t> </a:t>
            </a:r>
            <a:r>
              <a:rPr lang="cs-CZ" sz="2400" b="1" dirty="0" err="1" smtClean="0">
                <a:solidFill>
                  <a:srgbClr val="000099"/>
                </a:solidFill>
              </a:rPr>
              <a:t>organic</a:t>
            </a:r>
            <a:r>
              <a:rPr lang="cs-CZ" sz="2400" b="1" dirty="0" smtClean="0">
                <a:solidFill>
                  <a:srgbClr val="000099"/>
                </a:solidFill>
              </a:rPr>
              <a:t> </a:t>
            </a:r>
            <a:r>
              <a:rPr lang="cs-CZ" sz="2400" b="1" dirty="0" err="1">
                <a:solidFill>
                  <a:srgbClr val="000099"/>
                </a:solidFill>
              </a:rPr>
              <a:t>toxins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1927225" y="4509120"/>
            <a:ext cx="5072063" cy="900113"/>
          </a:xfrm>
          <a:prstGeom prst="flowChartAlternateProcess">
            <a:avLst/>
          </a:prstGeom>
          <a:solidFill>
            <a:srgbClr val="FFFF00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rgbClr val="FF0000"/>
                </a:solidFill>
              </a:rPr>
              <a:t>Záťaž</a:t>
            </a:r>
            <a:r>
              <a:rPr lang="sk-SK" sz="2400" dirty="0"/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metabolická</a:t>
            </a:r>
            <a:endParaRPr lang="cs-CZ" sz="24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>
                <a:solidFill>
                  <a:srgbClr val="000099"/>
                </a:solidFill>
              </a:rPr>
              <a:t>Body </a:t>
            </a:r>
            <a:r>
              <a:rPr lang="cs-CZ" sz="2400" b="1" dirty="0" err="1">
                <a:solidFill>
                  <a:srgbClr val="000099"/>
                </a:solidFill>
              </a:rPr>
              <a:t>burden</a:t>
            </a:r>
            <a:r>
              <a:rPr lang="cs-CZ" sz="2400" b="1" dirty="0">
                <a:solidFill>
                  <a:srgbClr val="000099"/>
                </a:solidFill>
              </a:rPr>
              <a:t> </a:t>
            </a:r>
            <a:r>
              <a:rPr lang="cs-CZ" sz="2400" b="1" dirty="0" err="1">
                <a:solidFill>
                  <a:srgbClr val="000099"/>
                </a:solidFill>
              </a:rPr>
              <a:t>of</a:t>
            </a:r>
            <a:r>
              <a:rPr lang="cs-CZ" sz="2400" b="1" dirty="0">
                <a:solidFill>
                  <a:srgbClr val="000099"/>
                </a:solidFill>
              </a:rPr>
              <a:t> </a:t>
            </a:r>
            <a:r>
              <a:rPr lang="cs-CZ" sz="2400" b="1" dirty="0" err="1">
                <a:solidFill>
                  <a:srgbClr val="000099"/>
                </a:solidFill>
              </a:rPr>
              <a:t>metabolites</a:t>
            </a:r>
            <a:endParaRPr lang="cs-CZ" sz="2400" b="1" dirty="0">
              <a:solidFill>
                <a:srgbClr val="000099"/>
              </a:solidFill>
            </a:endParaRP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2255837" y="5589240"/>
            <a:ext cx="4414837" cy="793750"/>
          </a:xfrm>
          <a:prstGeom prst="flowChartAlternateProcess">
            <a:avLst/>
          </a:prstGeom>
          <a:solidFill>
            <a:srgbClr val="FFFF00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err="1" smtClean="0">
                <a:solidFill>
                  <a:srgbClr val="FF0000"/>
                </a:solidFill>
              </a:rPr>
              <a:t>Emocionálne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toxíny</a:t>
            </a:r>
            <a:endParaRPr lang="cs-CZ" sz="24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err="1">
                <a:solidFill>
                  <a:srgbClr val="000099"/>
                </a:solidFill>
              </a:rPr>
              <a:t>Suppressed</a:t>
            </a:r>
            <a:r>
              <a:rPr lang="cs-CZ" sz="2400" b="1" dirty="0">
                <a:solidFill>
                  <a:srgbClr val="000099"/>
                </a:solidFill>
              </a:rPr>
              <a:t> </a:t>
            </a:r>
            <a:r>
              <a:rPr lang="cs-CZ" sz="2400" b="1" dirty="0" err="1">
                <a:solidFill>
                  <a:srgbClr val="000099"/>
                </a:solidFill>
              </a:rPr>
              <a:t>emotions</a:t>
            </a:r>
            <a:endParaRPr lang="cs-CZ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297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D652E-E6BF-473B-9609-7B72562111F2}" type="slidenum">
              <a:rPr lang="cs-CZ"/>
              <a:pPr>
                <a:defRPr/>
              </a:pPr>
              <a:t>8</a:t>
            </a:fld>
            <a:endParaRPr lang="cs-CZ"/>
          </a:p>
        </p:txBody>
      </p:sp>
      <p:sp>
        <p:nvSpPr>
          <p:cNvPr id="8" name="Svislý svitek 7"/>
          <p:cNvSpPr/>
          <p:nvPr/>
        </p:nvSpPr>
        <p:spPr>
          <a:xfrm>
            <a:off x="611188" y="476250"/>
            <a:ext cx="7921625" cy="1944688"/>
          </a:xfrm>
          <a:prstGeom prst="verticalScroll">
            <a:avLst/>
          </a:prstGeom>
          <a:solidFill>
            <a:schemeClr val="bg1"/>
          </a:solidFill>
          <a:ln w="1905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sk-SK" sz="2800" b="1" dirty="0">
                <a:solidFill>
                  <a:srgbClr val="000099"/>
                </a:solidFill>
              </a:rPr>
              <a:t>Na vedomie sa veľactenému publiku </a:t>
            </a:r>
            <a:r>
              <a:rPr lang="sk-SK" sz="2800" b="1" dirty="0" smtClean="0">
                <a:solidFill>
                  <a:srgbClr val="000099"/>
                </a:solidFill>
              </a:rPr>
              <a:t>dáva,</a:t>
            </a:r>
          </a:p>
          <a:p>
            <a:pPr lvl="0" algn="ctr">
              <a:spcBef>
                <a:spcPts val="1200"/>
              </a:spcBef>
            </a:pPr>
            <a:r>
              <a:rPr lang="sk-SK" sz="2800" b="1" dirty="0" smtClean="0">
                <a:solidFill>
                  <a:srgbClr val="000099"/>
                </a:solidFill>
              </a:rPr>
              <a:t>že </a:t>
            </a:r>
            <a:r>
              <a:rPr lang="sk-SK" sz="2800" b="1" dirty="0">
                <a:solidFill>
                  <a:srgbClr val="000099"/>
                </a:solidFill>
              </a:rPr>
              <a:t>anorganické toxíny sú napríklad: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10244" name="TextovéPole 9"/>
          <p:cNvSpPr txBox="1">
            <a:spLocks noChangeArrowheads="1"/>
          </p:cNvSpPr>
          <p:nvPr/>
        </p:nvSpPr>
        <p:spPr bwMode="auto">
          <a:xfrm>
            <a:off x="611188" y="2997200"/>
            <a:ext cx="2346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rgbClr val="000099"/>
                </a:solidFill>
              </a:rPr>
              <a:t>toxické kovy</a:t>
            </a:r>
          </a:p>
        </p:txBody>
      </p:sp>
      <p:sp>
        <p:nvSpPr>
          <p:cNvPr id="10245" name="TextovéPole 10"/>
          <p:cNvSpPr txBox="1">
            <a:spLocks noChangeArrowheads="1"/>
          </p:cNvSpPr>
          <p:nvPr/>
        </p:nvSpPr>
        <p:spPr bwMode="auto">
          <a:xfrm>
            <a:off x="611188" y="3644900"/>
            <a:ext cx="3621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000099"/>
                </a:solidFill>
              </a:rPr>
              <a:t>priemyselná</a:t>
            </a:r>
            <a:r>
              <a:rPr lang="cs-CZ" sz="2800" b="1" dirty="0" smtClean="0">
                <a:solidFill>
                  <a:srgbClr val="000099"/>
                </a:solidFill>
              </a:rPr>
              <a:t> </a:t>
            </a:r>
            <a:r>
              <a:rPr lang="cs-CZ" sz="2800" b="1" dirty="0" err="1" smtClean="0">
                <a:solidFill>
                  <a:srgbClr val="000099"/>
                </a:solidFill>
              </a:rPr>
              <a:t>chémia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10246" name="TextovéPole 11"/>
          <p:cNvSpPr txBox="1">
            <a:spLocks noChangeArrowheads="1"/>
          </p:cNvSpPr>
          <p:nvPr/>
        </p:nvSpPr>
        <p:spPr bwMode="auto">
          <a:xfrm>
            <a:off x="611188" y="4279900"/>
            <a:ext cx="47788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sz="2800" b="1" dirty="0">
                <a:solidFill>
                  <a:srgbClr val="000099"/>
                </a:solidFill>
              </a:rPr>
              <a:t>poľnohospodárska</a:t>
            </a:r>
            <a:r>
              <a:rPr lang="sk-SK" sz="2800" dirty="0">
                <a:solidFill>
                  <a:srgbClr val="000099"/>
                </a:solidFill>
              </a:rPr>
              <a:t> </a:t>
            </a:r>
            <a:r>
              <a:rPr lang="cs-CZ" sz="2800" b="1" dirty="0" err="1" smtClean="0">
                <a:solidFill>
                  <a:srgbClr val="000099"/>
                </a:solidFill>
              </a:rPr>
              <a:t>chémia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10247" name="TextovéPole 12"/>
          <p:cNvSpPr txBox="1">
            <a:spLocks noChangeArrowheads="1"/>
          </p:cNvSpPr>
          <p:nvPr/>
        </p:nvSpPr>
        <p:spPr bwMode="auto">
          <a:xfrm>
            <a:off x="611188" y="4941888"/>
            <a:ext cx="38827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000099"/>
                </a:solidFill>
              </a:rPr>
              <a:t>potravinárska</a:t>
            </a:r>
            <a:r>
              <a:rPr lang="cs-CZ" sz="2800" b="1" dirty="0" smtClean="0">
                <a:solidFill>
                  <a:srgbClr val="000099"/>
                </a:solidFill>
              </a:rPr>
              <a:t> </a:t>
            </a:r>
            <a:r>
              <a:rPr lang="cs-CZ" sz="2800" b="1" dirty="0" err="1" smtClean="0">
                <a:solidFill>
                  <a:srgbClr val="000099"/>
                </a:solidFill>
              </a:rPr>
              <a:t>chémia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10248" name="TextovéPole 13"/>
          <p:cNvSpPr txBox="1">
            <a:spLocks noChangeArrowheads="1"/>
          </p:cNvSpPr>
          <p:nvPr/>
        </p:nvSpPr>
        <p:spPr bwMode="auto">
          <a:xfrm>
            <a:off x="5758815" y="4290887"/>
            <a:ext cx="2754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cs-CZ" sz="2800" b="1" dirty="0" err="1" smtClean="0">
                <a:solidFill>
                  <a:srgbClr val="000099"/>
                </a:solidFill>
              </a:rPr>
              <a:t>lieky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10249" name="TextovéPole 14"/>
          <p:cNvSpPr txBox="1">
            <a:spLocks noChangeArrowheads="1"/>
          </p:cNvSpPr>
          <p:nvPr/>
        </p:nvSpPr>
        <p:spPr bwMode="auto">
          <a:xfrm>
            <a:off x="5365014" y="3011488"/>
            <a:ext cx="32239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cs-CZ" sz="2800" b="1" dirty="0" err="1" smtClean="0">
                <a:solidFill>
                  <a:srgbClr val="000099"/>
                </a:solidFill>
              </a:rPr>
              <a:t>rádioaktívne</a:t>
            </a:r>
            <a:r>
              <a:rPr lang="cs-CZ" sz="2800" b="1" dirty="0" smtClean="0">
                <a:solidFill>
                  <a:srgbClr val="000099"/>
                </a:solidFill>
              </a:rPr>
              <a:t> </a:t>
            </a:r>
            <a:r>
              <a:rPr lang="cs-CZ" sz="2800" b="1" dirty="0">
                <a:solidFill>
                  <a:srgbClr val="000099"/>
                </a:solidFill>
              </a:rPr>
              <a:t>látky</a:t>
            </a:r>
          </a:p>
        </p:txBody>
      </p:sp>
      <p:sp>
        <p:nvSpPr>
          <p:cNvPr id="10250" name="TextovéPole 15"/>
          <p:cNvSpPr txBox="1">
            <a:spLocks noChangeArrowheads="1"/>
          </p:cNvSpPr>
          <p:nvPr/>
        </p:nvSpPr>
        <p:spPr bwMode="auto">
          <a:xfrm>
            <a:off x="3276600" y="5876925"/>
            <a:ext cx="29482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2800" i="1" dirty="0">
                <a:solidFill>
                  <a:srgbClr val="000099"/>
                </a:solidFill>
              </a:rPr>
              <a:t>a </a:t>
            </a:r>
            <a:r>
              <a:rPr lang="sk-SK" sz="2800" i="1" dirty="0">
                <a:solidFill>
                  <a:srgbClr val="000099"/>
                </a:solidFill>
              </a:rPr>
              <a:t>ďalšie </a:t>
            </a:r>
            <a:r>
              <a:rPr lang="cs-CZ" sz="2800" i="1" dirty="0" smtClean="0">
                <a:solidFill>
                  <a:srgbClr val="000099"/>
                </a:solidFill>
              </a:rPr>
              <a:t>podobné</a:t>
            </a:r>
            <a:endParaRPr lang="cs-CZ" sz="2800" i="1" dirty="0">
              <a:solidFill>
                <a:srgbClr val="000099"/>
              </a:solidFill>
            </a:endParaRPr>
          </a:p>
        </p:txBody>
      </p:sp>
      <p:sp>
        <p:nvSpPr>
          <p:cNvPr id="10251" name="TextovéPole 16"/>
          <p:cNvSpPr txBox="1">
            <a:spLocks noChangeArrowheads="1"/>
          </p:cNvSpPr>
          <p:nvPr/>
        </p:nvSpPr>
        <p:spPr bwMode="auto">
          <a:xfrm>
            <a:off x="5390060" y="3645832"/>
            <a:ext cx="3223959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cs-CZ" sz="2800" b="1" dirty="0">
                <a:solidFill>
                  <a:srgbClr val="000099"/>
                </a:solidFill>
              </a:rPr>
              <a:t>syntetické drogy</a:t>
            </a:r>
          </a:p>
        </p:txBody>
      </p:sp>
      <p:sp>
        <p:nvSpPr>
          <p:cNvPr id="10252" name="TextovéPole 17"/>
          <p:cNvSpPr txBox="1">
            <a:spLocks noChangeArrowheads="1"/>
          </p:cNvSpPr>
          <p:nvPr/>
        </p:nvSpPr>
        <p:spPr bwMode="auto">
          <a:xfrm>
            <a:off x="5111935" y="4932766"/>
            <a:ext cx="3477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rgbClr val="000099"/>
                </a:solidFill>
              </a:rPr>
              <a:t>kozmetická</a:t>
            </a:r>
            <a:r>
              <a:rPr lang="cs-CZ" sz="2800" b="1" dirty="0" smtClean="0">
                <a:solidFill>
                  <a:srgbClr val="000099"/>
                </a:solidFill>
              </a:rPr>
              <a:t> </a:t>
            </a:r>
            <a:r>
              <a:rPr lang="cs-CZ" sz="2800" b="1" dirty="0" err="1" smtClean="0">
                <a:solidFill>
                  <a:srgbClr val="000099"/>
                </a:solidFill>
              </a:rPr>
              <a:t>chémia</a:t>
            </a:r>
            <a:endParaRPr lang="cs-CZ" sz="28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0244" grpId="0"/>
      <p:bldP spid="10245" grpId="0"/>
      <p:bldP spid="10246" grpId="0"/>
      <p:bldP spid="10247" grpId="0"/>
      <p:bldP spid="10248" grpId="0"/>
      <p:bldP spid="10249" grpId="0"/>
      <p:bldP spid="10250" grpId="0"/>
      <p:bldP spid="10251" grpId="0"/>
      <p:bldP spid="1025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99"/>
                </a:solidFill>
              </a:rPr>
              <a:t>1. </a:t>
            </a:r>
            <a:r>
              <a:rPr lang="sk-SK" b="1" dirty="0">
                <a:solidFill>
                  <a:srgbClr val="000099"/>
                </a:solidFill>
              </a:rPr>
              <a:t>Stanoviť druh toxínov</a:t>
            </a:r>
            <a:endParaRPr lang="cs-CZ" b="1" dirty="0" smtClean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7" t="4433" r="4729" b="5560"/>
          <a:stretch>
            <a:fillRect/>
          </a:stretch>
        </p:blipFill>
        <p:spPr bwMode="auto">
          <a:xfrm>
            <a:off x="2030413" y="4149725"/>
            <a:ext cx="3436937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90688"/>
            <a:ext cx="2786062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2852738"/>
            <a:ext cx="2776537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28775"/>
            <a:ext cx="279082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2955925"/>
            <a:ext cx="2792412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79900"/>
            <a:ext cx="2792413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973263"/>
            <a:ext cx="954088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4356100" y="3478213"/>
            <a:ext cx="503238" cy="1463675"/>
          </a:xfrm>
          <a:prstGeom prst="downArrow">
            <a:avLst/>
          </a:prstGeom>
          <a:solidFill>
            <a:srgbClr val="FF000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60287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81325"/>
          </a:xfrm>
          <a:solidFill>
            <a:srgbClr val="FFFF00"/>
          </a:solidFill>
          <a:ln>
            <a:noFill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b="1" dirty="0" smtClean="0">
              <a:solidFill>
                <a:srgbClr val="000099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b="1" dirty="0">
                <a:solidFill>
                  <a:srgbClr val="000099"/>
                </a:solidFill>
              </a:rPr>
              <a:t>Typy toxínov </a:t>
            </a:r>
            <a:endParaRPr lang="sk-SK" b="1" dirty="0" smtClean="0">
              <a:solidFill>
                <a:srgbClr val="000099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b="1" dirty="0" smtClean="0">
                <a:solidFill>
                  <a:srgbClr val="FF0000"/>
                </a:solidFill>
              </a:rPr>
              <a:t>nemôžeme </a:t>
            </a:r>
            <a:r>
              <a:rPr lang="sk-SK" b="1" dirty="0">
                <a:solidFill>
                  <a:srgbClr val="FF0000"/>
                </a:solidFill>
              </a:rPr>
              <a:t>bez EAV </a:t>
            </a:r>
            <a:endParaRPr lang="sk-SK" b="1" dirty="0" smtClean="0">
              <a:solidFill>
                <a:srgbClr val="FF0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b="1" dirty="0" err="1" smtClean="0">
                <a:solidFill>
                  <a:srgbClr val="000099"/>
                </a:solidFill>
              </a:rPr>
              <a:t>detekovať</a:t>
            </a:r>
            <a:r>
              <a:rPr lang="sk-SK" b="1" dirty="0" smtClean="0">
                <a:solidFill>
                  <a:srgbClr val="000099"/>
                </a:solidFill>
              </a:rPr>
              <a:t> vôbec.</a:t>
            </a:r>
            <a:endParaRPr lang="cs-CZ" b="1" dirty="0" smtClean="0">
              <a:solidFill>
                <a:srgbClr val="000099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B2B76-3CE4-438D-BFBA-3B56EB3B1905}" type="slidenum">
              <a:rPr lang="cs-CZ" smtClean="0"/>
              <a:pPr>
                <a:defRPr/>
              </a:pPr>
              <a:t>81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02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5937"/>
          </a:xfrm>
          <a:solidFill>
            <a:schemeClr val="bg1"/>
          </a:solidFill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cs-CZ" sz="3600" b="1" dirty="0" smtClean="0">
                <a:solidFill>
                  <a:srgbClr val="000099"/>
                </a:solidFill>
              </a:rPr>
              <a:t>2. </a:t>
            </a:r>
            <a:r>
              <a:rPr lang="cs-CZ" sz="3600" b="1" dirty="0" err="1" smtClean="0">
                <a:solidFill>
                  <a:srgbClr val="000099"/>
                </a:solidFill>
              </a:rPr>
              <a:t>Identifikovať</a:t>
            </a:r>
            <a:r>
              <a:rPr lang="cs-CZ" sz="3600" b="1" dirty="0" smtClean="0">
                <a:solidFill>
                  <a:srgbClr val="000099"/>
                </a:solidFill>
              </a:rPr>
              <a:t> </a:t>
            </a:r>
            <a:r>
              <a:rPr lang="cs-CZ" sz="3600" b="1" u="sng" dirty="0" smtClean="0">
                <a:solidFill>
                  <a:srgbClr val="FF0000"/>
                </a:solidFill>
              </a:rPr>
              <a:t>orgány a systémy</a:t>
            </a:r>
            <a:r>
              <a:rPr lang="cs-CZ" sz="3600" b="1" dirty="0" smtClean="0">
                <a:solidFill>
                  <a:srgbClr val="000099"/>
                </a:solidFill>
              </a:rPr>
              <a:t>, </a:t>
            </a:r>
            <a:br>
              <a:rPr lang="cs-CZ" sz="3600" b="1" dirty="0" smtClean="0">
                <a:solidFill>
                  <a:srgbClr val="000099"/>
                </a:solidFill>
              </a:rPr>
            </a:br>
            <a:r>
              <a:rPr lang="sk-SK" sz="3600" b="1" dirty="0">
                <a:solidFill>
                  <a:srgbClr val="000099"/>
                </a:solidFill>
              </a:rPr>
              <a:t>v ktorých sa toxíny nachádzajú</a:t>
            </a:r>
            <a:endParaRPr lang="cs-CZ" sz="3600" b="1" dirty="0" smtClean="0">
              <a:solidFill>
                <a:srgbClr val="000099"/>
              </a:solidFill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45" y="3645024"/>
            <a:ext cx="31210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789040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02" y="4354760"/>
            <a:ext cx="1714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Šipka nahoru 12"/>
          <p:cNvSpPr/>
          <p:nvPr/>
        </p:nvSpPr>
        <p:spPr>
          <a:xfrm rot="1785908">
            <a:off x="6869277" y="3953297"/>
            <a:ext cx="339405" cy="1647014"/>
          </a:xfrm>
          <a:prstGeom prst="upArrow">
            <a:avLst>
              <a:gd name="adj1" fmla="val 39643"/>
              <a:gd name="adj2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7648798" y="340836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99"/>
                </a:solidFill>
              </a:rPr>
              <a:t>60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140352" y="4106862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99"/>
                </a:solidFill>
              </a:rPr>
              <a:t>80</a:t>
            </a:r>
            <a:endParaRPr lang="cs-CZ" sz="2800" b="1" dirty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3547"/>
            <a:ext cx="3684587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Výbuch 1 11"/>
          <p:cNvSpPr/>
          <p:nvPr/>
        </p:nvSpPr>
        <p:spPr>
          <a:xfrm>
            <a:off x="2699792" y="1907023"/>
            <a:ext cx="1296988" cy="18319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4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182284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/>
      <p:bldP spid="15" grpId="0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  <a:solidFill>
            <a:schemeClr val="bg1"/>
          </a:solidFill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cs-CZ" sz="3600" b="1" dirty="0" smtClean="0">
                <a:solidFill>
                  <a:srgbClr val="000099"/>
                </a:solidFill>
              </a:rPr>
              <a:t>3. </a:t>
            </a:r>
            <a:r>
              <a:rPr lang="sk-SK" sz="3600" b="1" dirty="0">
                <a:solidFill>
                  <a:srgbClr val="000099"/>
                </a:solidFill>
              </a:rPr>
              <a:t>Hľadať</a:t>
            </a:r>
            <a:r>
              <a:rPr lang="sk-SK" sz="3600" dirty="0"/>
              <a:t> </a:t>
            </a:r>
            <a:r>
              <a:rPr lang="sk-SK" sz="3600" b="1" u="sng" dirty="0">
                <a:solidFill>
                  <a:srgbClr val="FF0000"/>
                </a:solidFill>
              </a:rPr>
              <a:t>súvislosti</a:t>
            </a:r>
            <a:endParaRPr lang="cs-CZ" sz="3600" b="1" u="sng" dirty="0" smtClean="0">
              <a:solidFill>
                <a:srgbClr val="FF0000"/>
              </a:solidFill>
            </a:endParaRPr>
          </a:p>
        </p:txBody>
      </p:sp>
      <p:sp>
        <p:nvSpPr>
          <p:cNvPr id="3" name="Vývojový diagram: alternativní postup 2"/>
          <p:cNvSpPr/>
          <p:nvPr/>
        </p:nvSpPr>
        <p:spPr>
          <a:xfrm>
            <a:off x="2484438" y="1652588"/>
            <a:ext cx="4198937" cy="576262"/>
          </a:xfrm>
          <a:prstGeom prst="flowChartAlternateProcess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k-SK" sz="2800" b="1" dirty="0"/>
              <a:t>Napríklad nález </a:t>
            </a:r>
            <a:r>
              <a:rPr lang="sk-SK" sz="2800" b="1" dirty="0" smtClean="0"/>
              <a:t>na</a:t>
            </a:r>
            <a:r>
              <a:rPr lang="cs-CZ" sz="2800" b="1" dirty="0" smtClean="0">
                <a:solidFill>
                  <a:schemeClr val="bg1"/>
                </a:solidFill>
              </a:rPr>
              <a:t>: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492375"/>
            <a:ext cx="1879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ývojový diagram: alternativní postup 4"/>
          <p:cNvSpPr/>
          <p:nvPr/>
        </p:nvSpPr>
        <p:spPr>
          <a:xfrm>
            <a:off x="2938437" y="3012018"/>
            <a:ext cx="4464893" cy="720725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rgbClr val="000099"/>
                </a:solidFill>
              </a:rPr>
              <a:t>= </a:t>
            </a:r>
            <a:r>
              <a:rPr lang="cs-CZ" sz="2800" b="1" dirty="0" err="1" smtClean="0">
                <a:solidFill>
                  <a:srgbClr val="000099"/>
                </a:solidFill>
              </a:rPr>
              <a:t>intoleranciu</a:t>
            </a:r>
            <a:r>
              <a:rPr lang="cs-CZ" sz="2800" b="1" dirty="0" smtClean="0">
                <a:solidFill>
                  <a:srgbClr val="000099"/>
                </a:solidFill>
              </a:rPr>
              <a:t> </a:t>
            </a:r>
            <a:r>
              <a:rPr lang="cs-CZ" sz="2800" b="1" dirty="0" err="1" smtClean="0">
                <a:solidFill>
                  <a:srgbClr val="000099"/>
                </a:solidFill>
              </a:rPr>
              <a:t>gluténu</a:t>
            </a:r>
            <a:endParaRPr lang="cs-CZ" sz="28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460875"/>
            <a:ext cx="17272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Vývojový diagram: alternativní postup 6"/>
          <p:cNvSpPr/>
          <p:nvPr/>
        </p:nvSpPr>
        <p:spPr>
          <a:xfrm>
            <a:off x="2938437" y="5132918"/>
            <a:ext cx="5738019" cy="720725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b="1" dirty="0">
                <a:solidFill>
                  <a:srgbClr val="000099"/>
                </a:solidFill>
              </a:rPr>
              <a:t>= </a:t>
            </a:r>
            <a:r>
              <a:rPr lang="sk-SK" sz="2800" b="1" dirty="0">
                <a:solidFill>
                  <a:srgbClr val="000099"/>
                </a:solidFill>
              </a:rPr>
              <a:t>zaťaženie celého okruhu </a:t>
            </a:r>
            <a:r>
              <a:rPr lang="sk-SK" sz="2800" b="1" dirty="0" smtClean="0">
                <a:solidFill>
                  <a:srgbClr val="000099"/>
                </a:solidFill>
              </a:rPr>
              <a:t>pľúc</a:t>
            </a:r>
            <a:endParaRPr lang="cs-CZ" sz="2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02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000099"/>
                </a:solidFill>
              </a:rPr>
              <a:t>Ďalší </a:t>
            </a:r>
            <a:r>
              <a:rPr lang="sk-SK" sz="3200" b="1" dirty="0" smtClean="0">
                <a:solidFill>
                  <a:srgbClr val="000099"/>
                </a:solidFill>
              </a:rPr>
              <a:t>príklad</a:t>
            </a:r>
            <a:r>
              <a:rPr lang="cs-CZ" sz="3200" b="1" dirty="0" smtClean="0">
                <a:solidFill>
                  <a:srgbClr val="000099"/>
                </a:solidFill>
              </a:rPr>
              <a:t>: nález v </a:t>
            </a:r>
            <a:r>
              <a:rPr lang="cs-CZ" sz="3200" b="1" dirty="0" err="1" smtClean="0">
                <a:solidFill>
                  <a:srgbClr val="000099"/>
                </a:solidFill>
              </a:rPr>
              <a:t>nervovom</a:t>
            </a:r>
            <a:r>
              <a:rPr lang="cs-CZ" sz="3200" b="1" dirty="0" smtClean="0">
                <a:solidFill>
                  <a:srgbClr val="000099"/>
                </a:solidFill>
              </a:rPr>
              <a:t> systéme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676525"/>
            <a:ext cx="31686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Šipka dolů 2"/>
          <p:cNvSpPr/>
          <p:nvPr/>
        </p:nvSpPr>
        <p:spPr>
          <a:xfrm>
            <a:off x="4932363" y="2136775"/>
            <a:ext cx="431800" cy="1079500"/>
          </a:xfrm>
          <a:prstGeom prst="downArrow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Vývojový diagram: alternativní postup 3"/>
          <p:cNvSpPr/>
          <p:nvPr/>
        </p:nvSpPr>
        <p:spPr>
          <a:xfrm>
            <a:off x="468313" y="1700213"/>
            <a:ext cx="4319587" cy="57626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>
                <a:solidFill>
                  <a:srgbClr val="000099"/>
                </a:solidFill>
              </a:rPr>
              <a:t>lobus</a:t>
            </a:r>
            <a:r>
              <a:rPr lang="cs-CZ" b="1" dirty="0">
                <a:solidFill>
                  <a:srgbClr val="000099"/>
                </a:solidFill>
              </a:rPr>
              <a:t> </a:t>
            </a:r>
            <a:r>
              <a:rPr lang="cs-CZ" b="1" dirty="0" err="1">
                <a:solidFill>
                  <a:srgbClr val="000099"/>
                </a:solidFill>
              </a:rPr>
              <a:t>parietalis</a:t>
            </a:r>
            <a:r>
              <a:rPr lang="cs-CZ" b="1" dirty="0">
                <a:solidFill>
                  <a:srgbClr val="000099"/>
                </a:solidFill>
              </a:rPr>
              <a:t> = poruchy imunity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2882900" y="3644900"/>
            <a:ext cx="1366838" cy="458788"/>
          </a:xfrm>
          <a:prstGeom prst="rightArrow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395288" y="2928938"/>
            <a:ext cx="4321175" cy="574675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 err="1">
                <a:solidFill>
                  <a:srgbClr val="000099"/>
                </a:solidFill>
              </a:rPr>
              <a:t>lobus</a:t>
            </a:r>
            <a:r>
              <a:rPr lang="cs-CZ" b="1" dirty="0">
                <a:solidFill>
                  <a:srgbClr val="000099"/>
                </a:solidFill>
              </a:rPr>
              <a:t> </a:t>
            </a:r>
            <a:r>
              <a:rPr lang="cs-CZ" b="1" dirty="0" err="1">
                <a:solidFill>
                  <a:srgbClr val="000099"/>
                </a:solidFill>
              </a:rPr>
              <a:t>occipitalis</a:t>
            </a:r>
            <a:r>
              <a:rPr lang="cs-CZ" b="1" dirty="0">
                <a:solidFill>
                  <a:srgbClr val="000099"/>
                </a:solidFill>
              </a:rPr>
              <a:t> = poruchy </a:t>
            </a:r>
            <a:r>
              <a:rPr lang="cs-CZ" b="1" dirty="0" err="1" smtClean="0">
                <a:solidFill>
                  <a:srgbClr val="000099"/>
                </a:solidFill>
              </a:rPr>
              <a:t>reči</a:t>
            </a:r>
            <a:endParaRPr lang="cs-CZ" b="1" dirty="0">
              <a:solidFill>
                <a:srgbClr val="000099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 rot="10800000">
            <a:off x="5364163" y="4581128"/>
            <a:ext cx="1163638" cy="431800"/>
          </a:xfrm>
          <a:prstGeom prst="rightArrow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4427984" y="5270500"/>
            <a:ext cx="4319588" cy="576263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rgbClr val="000099"/>
                </a:solidFill>
              </a:rPr>
              <a:t>pons = poruchy </a:t>
            </a:r>
            <a:r>
              <a:rPr lang="cs-CZ" b="1" dirty="0" smtClean="0">
                <a:solidFill>
                  <a:srgbClr val="000099"/>
                </a:solidFill>
              </a:rPr>
              <a:t>metabolizmu</a:t>
            </a:r>
            <a:endParaRPr lang="cs-CZ" b="1" dirty="0">
              <a:solidFill>
                <a:srgbClr val="000099"/>
              </a:solidFill>
            </a:endParaRPr>
          </a:p>
        </p:txBody>
      </p:sp>
      <p:sp>
        <p:nvSpPr>
          <p:cNvPr id="9" name="Výbuch 1 8"/>
          <p:cNvSpPr/>
          <p:nvPr/>
        </p:nvSpPr>
        <p:spPr>
          <a:xfrm>
            <a:off x="420688" y="4370388"/>
            <a:ext cx="3101975" cy="1800225"/>
          </a:xfrm>
          <a:prstGeom prst="irregularSeal1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rgbClr val="000099"/>
                </a:solidFill>
              </a:rPr>
              <a:t>a tak </a:t>
            </a:r>
            <a:r>
              <a:rPr lang="cs-CZ" sz="2400" b="1" dirty="0" err="1" smtClean="0">
                <a:solidFill>
                  <a:srgbClr val="000099"/>
                </a:solidFill>
              </a:rPr>
              <a:t>ďalej</a:t>
            </a:r>
            <a:endParaRPr lang="cs-CZ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333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3" grpId="0" animBg="1"/>
      <p:bldP spid="4" grpId="0" animBg="1"/>
      <p:bldP spid="5" grpId="0" animBg="1"/>
      <p:bldP spid="8" grpId="0" animBg="1"/>
      <p:bldP spid="6" grpId="0" animBg="1"/>
      <p:bldP spid="10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66800"/>
          </a:xfrm>
          <a:solidFill>
            <a:schemeClr val="bg1"/>
          </a:solidFill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cs-CZ" sz="3600" b="1" dirty="0" smtClean="0">
                <a:solidFill>
                  <a:srgbClr val="000099"/>
                </a:solidFill>
              </a:rPr>
              <a:t>4. </a:t>
            </a:r>
            <a:r>
              <a:rPr lang="cs-CZ" sz="3200" b="1" dirty="0" err="1" smtClean="0">
                <a:solidFill>
                  <a:srgbClr val="000099"/>
                </a:solidFill>
              </a:rPr>
              <a:t>Stanoviť</a:t>
            </a:r>
            <a:r>
              <a:rPr lang="cs-CZ" sz="3200" b="1" dirty="0" smtClean="0">
                <a:solidFill>
                  <a:srgbClr val="000099"/>
                </a:solidFill>
              </a:rPr>
              <a:t> </a:t>
            </a:r>
            <a:r>
              <a:rPr lang="cs-CZ" sz="3200" b="1" u="sng" dirty="0" smtClean="0">
                <a:solidFill>
                  <a:srgbClr val="FF0000"/>
                </a:solidFill>
              </a:rPr>
              <a:t>postup</a:t>
            </a:r>
            <a:r>
              <a:rPr lang="cs-CZ" sz="3200" b="1" dirty="0" smtClean="0">
                <a:solidFill>
                  <a:srgbClr val="000099"/>
                </a:solidFill>
              </a:rPr>
              <a:t> </a:t>
            </a:r>
            <a:r>
              <a:rPr lang="sk-SK" sz="3200" b="1" dirty="0">
                <a:solidFill>
                  <a:srgbClr val="000099"/>
                </a:solidFill>
              </a:rPr>
              <a:t>odstránenia</a:t>
            </a:r>
            <a:r>
              <a:rPr lang="sk-SK" sz="3200" dirty="0">
                <a:solidFill>
                  <a:srgbClr val="000099"/>
                </a:solidFill>
              </a:rPr>
              <a:t> </a:t>
            </a:r>
            <a:r>
              <a:rPr lang="cs-CZ" sz="3200" b="1" dirty="0" err="1" smtClean="0">
                <a:solidFill>
                  <a:srgbClr val="000099"/>
                </a:solidFill>
              </a:rPr>
              <a:t>toxínu</a:t>
            </a:r>
            <a:endParaRPr lang="cs-CZ" sz="3200" b="1" dirty="0" smtClean="0">
              <a:solidFill>
                <a:srgbClr val="000099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9551" y="1916832"/>
            <a:ext cx="8494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solidFill>
                  <a:srgbClr val="000099"/>
                </a:solidFill>
              </a:rPr>
              <a:t>Postup závisí od druhov toxínov: každá skupina </a:t>
            </a:r>
            <a:endParaRPr lang="sk-SK" sz="2800" b="1" dirty="0" smtClean="0">
              <a:solidFill>
                <a:srgbClr val="000099"/>
              </a:solidFill>
            </a:endParaRPr>
          </a:p>
          <a:p>
            <a:r>
              <a:rPr lang="sk-SK" sz="2800" b="1" dirty="0" smtClean="0">
                <a:solidFill>
                  <a:srgbClr val="000099"/>
                </a:solidFill>
              </a:rPr>
              <a:t>má </a:t>
            </a:r>
            <a:r>
              <a:rPr lang="sk-SK" sz="2800" b="1" dirty="0">
                <a:solidFill>
                  <a:srgbClr val="000099"/>
                </a:solidFill>
              </a:rPr>
              <a:t>svoj postup a </a:t>
            </a:r>
            <a:r>
              <a:rPr lang="sk-SK" sz="2800" b="1" dirty="0" smtClean="0">
                <a:solidFill>
                  <a:srgbClr val="000099"/>
                </a:solidFill>
              </a:rPr>
              <a:t>preparáty.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9" name="Zaoblený obdélníkový popisek 8"/>
          <p:cNvSpPr/>
          <p:nvPr/>
        </p:nvSpPr>
        <p:spPr>
          <a:xfrm>
            <a:off x="3635896" y="3140968"/>
            <a:ext cx="4235742" cy="3062908"/>
          </a:xfrm>
          <a:prstGeom prst="wedgeRoundRectCallout">
            <a:avLst>
              <a:gd name="adj1" fmla="val -76342"/>
              <a:gd name="adj2" fmla="val -45270"/>
              <a:gd name="adj3" fmla="val 16667"/>
            </a:avLst>
          </a:prstGeom>
          <a:solidFill>
            <a:srgbClr val="000099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</a:rPr>
              <a:t>MIKROBIÁLNE LOŽISKÁ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FF0000"/>
                </a:solidFill>
              </a:rPr>
              <a:t>METABOLICKÉ TOXÍNY </a:t>
            </a:r>
            <a:endParaRPr lang="cs-CZ" sz="2000" b="1" dirty="0">
              <a:solidFill>
                <a:srgbClr val="FF0000"/>
              </a:solidFill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1"/>
                </a:solidFill>
              </a:rPr>
              <a:t>ANORGANICKÉ </a:t>
            </a:r>
            <a:r>
              <a:rPr lang="cs-CZ" sz="2000" b="1" dirty="0" smtClean="0">
                <a:solidFill>
                  <a:schemeClr val="bg1"/>
                </a:solidFill>
              </a:rPr>
              <a:t>TOXÍNY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FF0000"/>
                </a:solidFill>
              </a:rPr>
              <a:t>ORGANICKÉ TOXÍNY</a:t>
            </a:r>
            <a:endParaRPr lang="cs-CZ" sz="2000" b="1" dirty="0">
              <a:solidFill>
                <a:srgbClr val="FF0000"/>
              </a:solidFill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</a:rPr>
              <a:t>EMOCIONÁLNE TOXÍNY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72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build="p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1737682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000099"/>
                </a:solidFill>
              </a:rPr>
              <a:t>Ich odstránenie je najzložitejšie. Ide totiž o stretnutie dvoch živých </a:t>
            </a:r>
            <a:r>
              <a:rPr lang="sk-SK" sz="2800" b="1" dirty="0" smtClean="0">
                <a:solidFill>
                  <a:srgbClr val="000099"/>
                </a:solidFill>
              </a:rPr>
              <a:t>organizmov</a:t>
            </a:r>
            <a:r>
              <a:rPr lang="cs-CZ" sz="2800" b="1" dirty="0" smtClean="0">
                <a:solidFill>
                  <a:srgbClr val="000099"/>
                </a:solidFill>
              </a:rPr>
              <a:t>: 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755576" y="2996952"/>
            <a:ext cx="2952328" cy="576064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makroorganizmu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4644008" y="3027809"/>
            <a:ext cx="2952328" cy="576064"/>
          </a:xfrm>
          <a:prstGeom prst="flowChartAlternateProcess">
            <a:avLst/>
          </a:prstGeom>
          <a:solidFill>
            <a:schemeClr val="bg1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mikroorganizmu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84129" y="30378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99"/>
                </a:solidFill>
              </a:rPr>
              <a:t>X</a:t>
            </a:r>
            <a:endParaRPr lang="cs-CZ" sz="3600" b="1" dirty="0">
              <a:solidFill>
                <a:srgbClr val="000099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 bwMode="auto">
          <a:xfrm>
            <a:off x="421196" y="332656"/>
            <a:ext cx="8229600" cy="1152128"/>
          </a:xfrm>
          <a:prstGeom prst="rect">
            <a:avLst/>
          </a:prstGeom>
          <a:solidFill>
            <a:srgbClr val="FFFF00"/>
          </a:soli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3600" b="1" dirty="0" err="1" smtClean="0">
                <a:solidFill>
                  <a:srgbClr val="000099"/>
                </a:solidFill>
              </a:rPr>
              <a:t>Mikrobiálne</a:t>
            </a:r>
            <a:r>
              <a:rPr lang="cs-CZ" sz="3600" b="1" dirty="0" smtClean="0">
                <a:solidFill>
                  <a:srgbClr val="000099"/>
                </a:solidFill>
              </a:rPr>
              <a:t> </a:t>
            </a:r>
            <a:r>
              <a:rPr lang="cs-CZ" sz="3600" b="1" dirty="0" err="1" smtClean="0">
                <a:solidFill>
                  <a:srgbClr val="000099"/>
                </a:solidFill>
              </a:rPr>
              <a:t>ložiská</a:t>
            </a:r>
            <a:endParaRPr lang="cs-CZ" sz="3600" dirty="0" smtClean="0">
              <a:solidFill>
                <a:srgbClr val="000099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9912">
            <a:off x="4940422" y="4112795"/>
            <a:ext cx="2785054" cy="24956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684206"/>
            <a:ext cx="2294885" cy="26804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74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3"/>
          </a:xfrm>
          <a:noFill/>
          <a:ln>
            <a:solidFill>
              <a:srgbClr val="0000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3600" dirty="0" err="1" smtClean="0">
                <a:solidFill>
                  <a:srgbClr val="000099"/>
                </a:solidFill>
              </a:rPr>
              <a:t>Mikrobiálne</a:t>
            </a:r>
            <a:r>
              <a:rPr lang="cs-CZ" sz="3600" dirty="0" smtClean="0">
                <a:solidFill>
                  <a:srgbClr val="000099"/>
                </a:solidFill>
              </a:rPr>
              <a:t> </a:t>
            </a:r>
            <a:r>
              <a:rPr lang="cs-CZ" sz="3600" dirty="0" err="1" smtClean="0">
                <a:solidFill>
                  <a:srgbClr val="000099"/>
                </a:solidFill>
              </a:rPr>
              <a:t>ložiská</a:t>
            </a:r>
            <a:r>
              <a:rPr lang="cs-CZ" sz="3600" dirty="0" smtClean="0">
                <a:solidFill>
                  <a:srgbClr val="000099"/>
                </a:solidFill>
              </a:rPr>
              <a:t/>
            </a:r>
            <a:br>
              <a:rPr lang="cs-CZ" sz="3600" dirty="0" smtClean="0">
                <a:solidFill>
                  <a:srgbClr val="000099"/>
                </a:solidFill>
              </a:rPr>
            </a:br>
            <a:r>
              <a:rPr lang="cs-CZ" sz="3600" dirty="0" smtClean="0">
                <a:solidFill>
                  <a:srgbClr val="000099"/>
                </a:solidFill>
              </a:rPr>
              <a:t>detoxikujeme </a:t>
            </a:r>
            <a:r>
              <a:rPr lang="sk-SK" sz="3600" dirty="0">
                <a:solidFill>
                  <a:srgbClr val="000099"/>
                </a:solidFill>
              </a:rPr>
              <a:t>podľa</a:t>
            </a:r>
            <a:r>
              <a:rPr lang="sk-SK" sz="3600" dirty="0"/>
              <a:t> </a:t>
            </a:r>
            <a:r>
              <a:rPr lang="cs-CZ" sz="3600" dirty="0" smtClean="0">
                <a:solidFill>
                  <a:srgbClr val="000099"/>
                </a:solidFill>
              </a:rPr>
              <a:t>zásad pentagramu</a:t>
            </a: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1259632" y="2348880"/>
            <a:ext cx="6696744" cy="1296144"/>
          </a:xfrm>
          <a:prstGeom prst="flowChartAlternateProcess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/>
              <a:t>Najprv odstránime ložisko v </a:t>
            </a:r>
            <a:r>
              <a:rPr lang="sk-SK" sz="2800" b="1" u="sng" dirty="0">
                <a:solidFill>
                  <a:srgbClr val="FF0000"/>
                </a:solidFill>
              </a:rPr>
              <a:t>základných</a:t>
            </a:r>
            <a:r>
              <a:rPr lang="sk-SK" sz="2800" b="1" dirty="0"/>
              <a:t> orgánoch</a:t>
            </a:r>
            <a:r>
              <a:rPr lang="cs-CZ" sz="2800" b="1" dirty="0" smtClean="0">
                <a:solidFill>
                  <a:schemeClr val="bg1"/>
                </a:solidFill>
              </a:rPr>
              <a:t>.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1259632" y="4077072"/>
            <a:ext cx="6696744" cy="1296144"/>
          </a:xfrm>
          <a:prstGeom prst="flowChartAlternateProcess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 eaLnBrk="1" hangingPunct="1">
              <a:defRPr/>
            </a:pPr>
            <a:r>
              <a:rPr lang="sk-SK" sz="2800" b="1" dirty="0" smtClean="0"/>
              <a:t>Až potom </a:t>
            </a:r>
            <a:r>
              <a:rPr lang="sk-SK" sz="2800" b="1" dirty="0"/>
              <a:t>v orgánoch patriacich k jednotlivým okruhom</a:t>
            </a:r>
            <a:r>
              <a:rPr lang="cs-CZ" sz="2800" b="1" dirty="0" smtClean="0">
                <a:solidFill>
                  <a:schemeClr val="bg1"/>
                </a:solidFill>
              </a:rPr>
              <a:t>.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522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5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sk-SK" sz="3200" b="1" dirty="0">
                <a:solidFill>
                  <a:srgbClr val="000099"/>
                </a:solidFill>
              </a:rPr>
              <a:t>Určíme materský orgán </a:t>
            </a:r>
            <a:r>
              <a:rPr lang="sk-SK" sz="3200" b="1" dirty="0" smtClean="0">
                <a:solidFill>
                  <a:srgbClr val="000099"/>
                </a:solidFill>
              </a:rPr>
              <a:t/>
            </a:r>
            <a:br>
              <a:rPr lang="sk-SK" sz="3200" b="1" dirty="0" smtClean="0">
                <a:solidFill>
                  <a:srgbClr val="000099"/>
                </a:solidFill>
              </a:rPr>
            </a:br>
            <a:r>
              <a:rPr lang="sk-SK" sz="3200" b="1" dirty="0" smtClean="0">
                <a:solidFill>
                  <a:srgbClr val="000099"/>
                </a:solidFill>
              </a:rPr>
              <a:t>postihnutého </a:t>
            </a:r>
            <a:r>
              <a:rPr lang="sk-SK" sz="3200" b="1" dirty="0">
                <a:solidFill>
                  <a:srgbClr val="000099"/>
                </a:solidFill>
              </a:rPr>
              <a:t>orgánu</a:t>
            </a:r>
            <a:endParaRPr lang="cs-CZ" sz="3200" b="1" dirty="0">
              <a:solidFill>
                <a:srgbClr val="000099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14" y="1931609"/>
            <a:ext cx="4968196" cy="46568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369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3"/>
          <p:cNvSpPr txBox="1">
            <a:spLocks/>
          </p:cNvSpPr>
          <p:nvPr/>
        </p:nvSpPr>
        <p:spPr bwMode="auto">
          <a:xfrm>
            <a:off x="450776" y="404664"/>
            <a:ext cx="8229600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sk-SK" sz="3200" b="1" dirty="0">
                <a:solidFill>
                  <a:srgbClr val="000099"/>
                </a:solidFill>
              </a:rPr>
              <a:t>Určíme materský </a:t>
            </a:r>
            <a:r>
              <a:rPr lang="sk-SK" sz="3200" b="1" dirty="0" smtClean="0">
                <a:solidFill>
                  <a:srgbClr val="000099"/>
                </a:solidFill>
              </a:rPr>
              <a:t>orgán</a:t>
            </a:r>
          </a:p>
          <a:p>
            <a:pPr lvl="0"/>
            <a:r>
              <a:rPr lang="sk-SK" sz="3200" b="1" dirty="0" smtClean="0">
                <a:solidFill>
                  <a:srgbClr val="000099"/>
                </a:solidFill>
              </a:rPr>
              <a:t>postihnutého </a:t>
            </a:r>
            <a:r>
              <a:rPr lang="sk-SK" sz="3200" b="1" dirty="0">
                <a:solidFill>
                  <a:srgbClr val="000099"/>
                </a:solidFill>
              </a:rPr>
              <a:t>tkaniva</a:t>
            </a:r>
            <a:endParaRPr lang="cs-CZ" sz="3200" b="1" dirty="0">
              <a:solidFill>
                <a:srgbClr val="000099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4" y="2227539"/>
            <a:ext cx="10604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9" y="3315121"/>
            <a:ext cx="10429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0" y="4387515"/>
            <a:ext cx="103028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9" y="5449185"/>
            <a:ext cx="10239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Vývojový diagram: alternativní postup 7"/>
          <p:cNvSpPr/>
          <p:nvPr/>
        </p:nvSpPr>
        <p:spPr>
          <a:xfrm>
            <a:off x="2092317" y="2231489"/>
            <a:ext cx="3271770" cy="6120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err="1" smtClean="0">
                <a:solidFill>
                  <a:srgbClr val="000099"/>
                </a:solidFill>
              </a:rPr>
              <a:t>spojivo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13" name="Vývojový diagram: alternativní postup 12"/>
          <p:cNvSpPr/>
          <p:nvPr/>
        </p:nvSpPr>
        <p:spPr>
          <a:xfrm>
            <a:off x="2092316" y="3287852"/>
            <a:ext cx="3271771" cy="6120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000099"/>
                </a:solidFill>
              </a:rPr>
              <a:t>svalové tkanivo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14" name="Vývojový diagram: alternativní postup 13"/>
          <p:cNvSpPr/>
          <p:nvPr/>
        </p:nvSpPr>
        <p:spPr>
          <a:xfrm>
            <a:off x="2076375" y="4374322"/>
            <a:ext cx="3287711" cy="6120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000099"/>
                </a:solidFill>
              </a:rPr>
              <a:t>epitel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15" name="Vývojový diagram: alternativní postup 14"/>
          <p:cNvSpPr/>
          <p:nvPr/>
        </p:nvSpPr>
        <p:spPr>
          <a:xfrm>
            <a:off x="2051720" y="5416622"/>
            <a:ext cx="3312366" cy="6120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000099"/>
                </a:solidFill>
              </a:rPr>
              <a:t>nervové tkanivo</a:t>
            </a:r>
            <a:endParaRPr lang="cs-CZ" sz="2800" b="1" dirty="0">
              <a:solidFill>
                <a:srgbClr val="000099"/>
              </a:solidFill>
            </a:endParaRPr>
          </a:p>
        </p:txBody>
      </p:sp>
      <p:sp>
        <p:nvSpPr>
          <p:cNvPr id="16" name="Vývojový diagram: alternativní postup 15"/>
          <p:cNvSpPr/>
          <p:nvPr/>
        </p:nvSpPr>
        <p:spPr>
          <a:xfrm>
            <a:off x="5908600" y="2229514"/>
            <a:ext cx="2088232" cy="61200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</a:rPr>
              <a:t>PEČEŇ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7" name="Vývojový diagram: alternativní postup 16"/>
          <p:cNvSpPr/>
          <p:nvPr/>
        </p:nvSpPr>
        <p:spPr>
          <a:xfrm>
            <a:off x="5940152" y="5432903"/>
            <a:ext cx="2088232" cy="61200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</a:rPr>
              <a:t>PEČEŇ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8" name="Vývojový diagram: alternativní postup 17"/>
          <p:cNvSpPr/>
          <p:nvPr/>
        </p:nvSpPr>
        <p:spPr>
          <a:xfrm>
            <a:off x="5924376" y="4068254"/>
            <a:ext cx="2088232" cy="1224136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OBLIČKY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SLEZINA</a:t>
            </a:r>
          </a:p>
          <a:p>
            <a:pPr algn="ctr"/>
            <a:r>
              <a:rPr lang="sk-SK" sz="2400" b="1" dirty="0">
                <a:solidFill>
                  <a:srgbClr val="FF0000"/>
                </a:solidFill>
              </a:rPr>
              <a:t>PĽÚCA</a:t>
            </a:r>
            <a:endParaRPr lang="cs-CZ" sz="2400" b="1" dirty="0" smtClean="0">
              <a:solidFill>
                <a:srgbClr val="FF0000"/>
              </a:solidFill>
            </a:endParaRPr>
          </a:p>
        </p:txBody>
      </p:sp>
      <p:sp>
        <p:nvSpPr>
          <p:cNvPr id="19" name="Vývojový diagram: alternativní postup 18"/>
          <p:cNvSpPr/>
          <p:nvPr/>
        </p:nvSpPr>
        <p:spPr>
          <a:xfrm>
            <a:off x="5908600" y="3287852"/>
            <a:ext cx="2088232" cy="61200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</a:rPr>
              <a:t>SLEZINA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97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chemeClr val="bg1"/>
                </a:solidFill>
              </a:rPr>
              <a:t>Táto skupina látok sa odstraňuje preparátom </a:t>
            </a:r>
            <a:endParaRPr lang="cs-CZ" sz="3200" b="1" dirty="0" smtClean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CA7D2-AC75-461E-B52F-C42B6779C8EE}" type="slidenum">
              <a:rPr lang="cs-CZ"/>
              <a:pPr>
                <a:defRPr/>
              </a:pPr>
              <a:t>9</a:t>
            </a:fld>
            <a:endParaRPr lang="cs-CZ"/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1331913" y="3284538"/>
            <a:ext cx="2952750" cy="720725"/>
          </a:xfrm>
          <a:prstGeom prst="flowChartAlternateProcess">
            <a:avLst/>
          </a:prstGeom>
          <a:solidFill>
            <a:srgbClr val="FFFF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srgbClr val="FF0000"/>
                </a:solidFill>
              </a:rPr>
              <a:t>MINDDREN</a:t>
            </a:r>
          </a:p>
        </p:txBody>
      </p:sp>
      <p:pic>
        <p:nvPicPr>
          <p:cNvPr id="11269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k-SK" sz="3600" b="1" dirty="0" smtClean="0">
                <a:solidFill>
                  <a:srgbClr val="000099"/>
                </a:solidFill>
              </a:rPr>
              <a:t>PRÍKLAD – </a:t>
            </a:r>
            <a:r>
              <a:rPr lang="sk-SK" sz="3600" b="1" dirty="0">
                <a:solidFill>
                  <a:srgbClr val="000099"/>
                </a:solidFill>
              </a:rPr>
              <a:t>detoxikácia štítnej </a:t>
            </a:r>
            <a:r>
              <a:rPr lang="sk-SK" sz="3600" b="1" dirty="0" smtClean="0">
                <a:solidFill>
                  <a:srgbClr val="000099"/>
                </a:solidFill>
              </a:rPr>
              <a:t>žľazy</a:t>
            </a:r>
            <a:endParaRPr lang="cs-CZ" sz="3600" b="1" dirty="0">
              <a:solidFill>
                <a:srgbClr val="000099"/>
              </a:solidFill>
            </a:endParaRPr>
          </a:p>
        </p:txBody>
      </p:sp>
      <p:sp>
        <p:nvSpPr>
          <p:cNvPr id="3" name="Vývojový diagram: alternativní postup 2"/>
          <p:cNvSpPr/>
          <p:nvPr/>
        </p:nvSpPr>
        <p:spPr>
          <a:xfrm>
            <a:off x="2149996" y="1663967"/>
            <a:ext cx="6742484" cy="1260977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err="1" smtClean="0">
                <a:solidFill>
                  <a:srgbClr val="000099"/>
                </a:solidFill>
              </a:rPr>
              <a:t>materský</a:t>
            </a:r>
            <a:r>
              <a:rPr lang="cs-CZ" sz="2800" b="1" dirty="0" smtClean="0">
                <a:solidFill>
                  <a:srgbClr val="000099"/>
                </a:solidFill>
              </a:rPr>
              <a:t> orgán = </a:t>
            </a:r>
            <a:r>
              <a:rPr lang="cs-CZ" sz="2800" b="1" dirty="0" smtClean="0">
                <a:solidFill>
                  <a:srgbClr val="FF0000"/>
                </a:solidFill>
              </a:rPr>
              <a:t>slezina</a:t>
            </a:r>
          </a:p>
          <a:p>
            <a:pPr algn="ctr"/>
            <a:r>
              <a:rPr lang="sk-SK" sz="2800" b="1" dirty="0">
                <a:solidFill>
                  <a:srgbClr val="000099"/>
                </a:solidFill>
              </a:rPr>
              <a:t>postihnutá je väzivová zložka </a:t>
            </a:r>
            <a:r>
              <a:rPr lang="cs-CZ" sz="2800" b="1" dirty="0" smtClean="0">
                <a:solidFill>
                  <a:srgbClr val="000099"/>
                </a:solidFill>
              </a:rPr>
              <a:t>= </a:t>
            </a:r>
            <a:r>
              <a:rPr lang="cs-CZ" sz="2800" b="1" dirty="0" err="1" smtClean="0">
                <a:solidFill>
                  <a:srgbClr val="FF0000"/>
                </a:solidFill>
              </a:rPr>
              <a:t>pečeň</a:t>
            </a:r>
            <a:endParaRPr lang="cs-CZ" sz="2800" b="1" dirty="0" smtClean="0">
              <a:solidFill>
                <a:srgbClr val="FF000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32712"/>
            <a:ext cx="1270560" cy="126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ývojový diagram: alternativní postup 4"/>
          <p:cNvSpPr/>
          <p:nvPr/>
        </p:nvSpPr>
        <p:spPr>
          <a:xfrm>
            <a:off x="781844" y="3297163"/>
            <a:ext cx="2736304" cy="72008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err="1" smtClean="0">
                <a:solidFill>
                  <a:srgbClr val="FF0000"/>
                </a:solidFill>
              </a:rPr>
              <a:t>VelienDren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779537" y="4437112"/>
            <a:ext cx="2738611" cy="72008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err="1" smtClean="0">
                <a:solidFill>
                  <a:srgbClr val="FF0000"/>
                </a:solidFill>
              </a:rPr>
              <a:t>LiverDren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781844" y="5534719"/>
            <a:ext cx="2736304" cy="72008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err="1" smtClean="0">
                <a:solidFill>
                  <a:srgbClr val="FF0000"/>
                </a:solidFill>
              </a:rPr>
              <a:t>ThyreoDren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1415355" cy="14153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092674"/>
            <a:ext cx="1415355" cy="141535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013176"/>
            <a:ext cx="1415355" cy="14153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72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48" y="980728"/>
            <a:ext cx="8168505" cy="4493538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endParaRPr lang="cs-CZ" sz="3200" b="1" u="sng" dirty="0" smtClean="0">
              <a:solidFill>
                <a:srgbClr val="000099"/>
              </a:solidFill>
            </a:endParaRPr>
          </a:p>
          <a:p>
            <a:pPr algn="ctr" eaLnBrk="1" hangingPunct="1">
              <a:spcBef>
                <a:spcPts val="600"/>
              </a:spcBef>
            </a:pPr>
            <a:r>
              <a:rPr lang="sk-SK" sz="3200" b="1" dirty="0">
                <a:solidFill>
                  <a:schemeClr val="bg1"/>
                </a:solidFill>
              </a:rPr>
              <a:t>Samostatné podávanie preparátov s mikrobiálnym </a:t>
            </a:r>
            <a:r>
              <a:rPr lang="sk-SK" sz="3200" b="1" dirty="0" smtClean="0">
                <a:solidFill>
                  <a:schemeClr val="bg1"/>
                </a:solidFill>
              </a:rPr>
              <a:t>zameraním</a:t>
            </a:r>
          </a:p>
          <a:p>
            <a:pPr algn="ctr" eaLnBrk="1" hangingPunct="1">
              <a:spcBef>
                <a:spcPts val="600"/>
              </a:spcBef>
            </a:pPr>
            <a:r>
              <a:rPr lang="cs-CZ" sz="3200" dirty="0" smtClean="0">
                <a:solidFill>
                  <a:schemeClr val="bg1"/>
                </a:solidFill>
              </a:rPr>
              <a:t>(</a:t>
            </a:r>
            <a:r>
              <a:rPr lang="cs-CZ" sz="3200" dirty="0" err="1" smtClean="0">
                <a:solidFill>
                  <a:schemeClr val="bg1"/>
                </a:solidFill>
              </a:rPr>
              <a:t>Spirobor</a:t>
            </a:r>
            <a:r>
              <a:rPr lang="cs-CZ" sz="3200" dirty="0" smtClean="0">
                <a:solidFill>
                  <a:schemeClr val="bg1"/>
                </a:solidFill>
              </a:rPr>
              <a:t>, </a:t>
            </a:r>
            <a:r>
              <a:rPr lang="cs-CZ" sz="3200" dirty="0" err="1" smtClean="0">
                <a:solidFill>
                  <a:schemeClr val="bg1"/>
                </a:solidFill>
              </a:rPr>
              <a:t>Chlamydi</a:t>
            </a:r>
            <a:r>
              <a:rPr lang="cs-CZ" sz="3200" dirty="0" smtClean="0">
                <a:solidFill>
                  <a:schemeClr val="bg1"/>
                </a:solidFill>
              </a:rPr>
              <a:t>, HPV </a:t>
            </a:r>
            <a:r>
              <a:rPr lang="cs-CZ" sz="3200" dirty="0" err="1" smtClean="0">
                <a:solidFill>
                  <a:schemeClr val="bg1"/>
                </a:solidFill>
              </a:rPr>
              <a:t>atď</a:t>
            </a:r>
            <a:r>
              <a:rPr lang="cs-CZ" sz="3200" dirty="0" smtClean="0">
                <a:solidFill>
                  <a:schemeClr val="bg1"/>
                </a:solidFill>
              </a:rPr>
              <a:t>.) </a:t>
            </a:r>
          </a:p>
          <a:p>
            <a:pPr algn="ctr" eaLnBrk="1" hangingPunct="1">
              <a:spcBef>
                <a:spcPts val="600"/>
              </a:spcBef>
            </a:pPr>
            <a:r>
              <a:rPr lang="sk-SK" sz="3200" b="1" dirty="0">
                <a:solidFill>
                  <a:srgbClr val="FF0000"/>
                </a:solidFill>
              </a:rPr>
              <a:t>nemá </a:t>
            </a:r>
            <a:endParaRPr lang="sk-SK" sz="3200" b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ts val="600"/>
              </a:spcBef>
            </a:pPr>
            <a:r>
              <a:rPr lang="sk-SK" sz="3200" b="1" dirty="0" smtClean="0">
                <a:solidFill>
                  <a:srgbClr val="FF0000"/>
                </a:solidFill>
              </a:rPr>
              <a:t>pri </a:t>
            </a:r>
            <a:r>
              <a:rPr lang="sk-SK" sz="3200" b="1" dirty="0">
                <a:solidFill>
                  <a:srgbClr val="FF0000"/>
                </a:solidFill>
              </a:rPr>
              <a:t>odstraňovaní </a:t>
            </a:r>
            <a:r>
              <a:rPr lang="sk-SK" sz="3200" b="1" dirty="0" smtClean="0">
                <a:solidFill>
                  <a:srgbClr val="FF0000"/>
                </a:solidFill>
              </a:rPr>
              <a:t>mikrobiálnych </a:t>
            </a:r>
            <a:r>
              <a:rPr lang="sk-SK" sz="3200" b="1" dirty="0">
                <a:solidFill>
                  <a:srgbClr val="FF0000"/>
                </a:solidFill>
              </a:rPr>
              <a:t>ložísk </a:t>
            </a:r>
            <a:endParaRPr lang="sk-SK" sz="3200" b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ts val="600"/>
              </a:spcBef>
            </a:pPr>
            <a:r>
              <a:rPr lang="sk-SK" sz="3200" b="1" u="sng" dirty="0" smtClean="0">
                <a:solidFill>
                  <a:srgbClr val="FF0000"/>
                </a:solidFill>
              </a:rPr>
              <a:t>vôbec </a:t>
            </a:r>
            <a:r>
              <a:rPr lang="sk-SK" sz="3200" b="1" u="sng" dirty="0">
                <a:solidFill>
                  <a:srgbClr val="FF0000"/>
                </a:solidFill>
              </a:rPr>
              <a:t>žiadny </a:t>
            </a:r>
            <a:r>
              <a:rPr lang="sk-SK" sz="3200" b="1" u="sng" dirty="0" smtClean="0">
                <a:solidFill>
                  <a:srgbClr val="FF0000"/>
                </a:solidFill>
              </a:rPr>
              <a:t>efekt</a:t>
            </a:r>
            <a:r>
              <a:rPr lang="cs-CZ" sz="3200" b="1" dirty="0" smtClean="0">
                <a:solidFill>
                  <a:srgbClr val="FF0000"/>
                </a:solidFill>
              </a:rPr>
              <a:t>!</a:t>
            </a:r>
          </a:p>
          <a:p>
            <a:pPr algn="ctr" eaLnBrk="1" hangingPunct="1">
              <a:spcBef>
                <a:spcPts val="600"/>
              </a:spcBef>
            </a:pPr>
            <a:endParaRPr lang="cs-CZ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85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10"/>
          <p:cNvSpPr txBox="1">
            <a:spLocks/>
          </p:cNvSpPr>
          <p:nvPr/>
        </p:nvSpPr>
        <p:spPr>
          <a:xfrm>
            <a:off x="467544" y="1268760"/>
            <a:ext cx="8229600" cy="43924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endParaRPr lang="cs-CZ" dirty="0" smtClean="0"/>
          </a:p>
          <a:p>
            <a:pPr marL="0" indent="0" algn="ctr" eaLnBrk="1" hangingPunct="1">
              <a:buNone/>
            </a:pPr>
            <a:r>
              <a:rPr lang="cs-CZ" dirty="0" smtClean="0"/>
              <a:t>„</a:t>
            </a:r>
            <a:r>
              <a:rPr lang="sk-SK" sz="2800" b="1" dirty="0" smtClean="0">
                <a:solidFill>
                  <a:srgbClr val="000099"/>
                </a:solidFill>
              </a:rPr>
              <a:t>Detoxikácia </a:t>
            </a:r>
            <a:r>
              <a:rPr lang="sk-SK" sz="2800" b="1" dirty="0">
                <a:solidFill>
                  <a:srgbClr val="000099"/>
                </a:solidFill>
              </a:rPr>
              <a:t>mikrobiálnych ložísk </a:t>
            </a:r>
            <a:endParaRPr lang="sk-SK" sz="2800" b="1" dirty="0" smtClean="0">
              <a:solidFill>
                <a:srgbClr val="000099"/>
              </a:solidFill>
            </a:endParaRPr>
          </a:p>
          <a:p>
            <a:pPr marL="0" indent="0" algn="ctr" eaLnBrk="1" hangingPunct="1">
              <a:buNone/>
            </a:pPr>
            <a:r>
              <a:rPr lang="sk-SK" sz="2800" b="1" dirty="0" smtClean="0">
                <a:solidFill>
                  <a:srgbClr val="000099"/>
                </a:solidFill>
              </a:rPr>
              <a:t>sa </a:t>
            </a:r>
            <a:r>
              <a:rPr lang="sk-SK" sz="2800" b="1" dirty="0">
                <a:solidFill>
                  <a:srgbClr val="000099"/>
                </a:solidFill>
              </a:rPr>
              <a:t>riadi podľa pravidiel </a:t>
            </a:r>
            <a:r>
              <a:rPr lang="sk-SK" sz="2800" b="1" dirty="0" smtClean="0">
                <a:solidFill>
                  <a:srgbClr val="000099"/>
                </a:solidFill>
              </a:rPr>
              <a:t>vyjadrených</a:t>
            </a:r>
          </a:p>
          <a:p>
            <a:pPr marL="0" indent="0" algn="ctr" eaLnBrk="1" hangingPunct="1">
              <a:buNone/>
            </a:pPr>
            <a:r>
              <a:rPr lang="sk-SK" sz="2800" b="1" dirty="0" smtClean="0">
                <a:solidFill>
                  <a:srgbClr val="000099"/>
                </a:solidFill>
              </a:rPr>
              <a:t>čínskym </a:t>
            </a:r>
            <a:r>
              <a:rPr lang="sk-SK" sz="2800" b="1" dirty="0" err="1">
                <a:solidFill>
                  <a:srgbClr val="000099"/>
                </a:solidFill>
              </a:rPr>
              <a:t>pentagramom</a:t>
            </a:r>
            <a:r>
              <a:rPr lang="cs-CZ" sz="2800" b="1" dirty="0" smtClean="0">
                <a:solidFill>
                  <a:srgbClr val="000099"/>
                </a:solidFill>
              </a:rPr>
              <a:t>.</a:t>
            </a:r>
          </a:p>
          <a:p>
            <a:pPr marL="0" indent="0" algn="ctr" eaLnBrk="1" hangingPunct="1">
              <a:spcBef>
                <a:spcPts val="2400"/>
              </a:spcBef>
              <a:buFont typeface="Arial" charset="0"/>
              <a:buNone/>
            </a:pPr>
            <a:r>
              <a:rPr lang="cs-CZ" sz="2800" b="1" dirty="0" err="1" smtClean="0">
                <a:solidFill>
                  <a:srgbClr val="FF0000"/>
                </a:solidFill>
              </a:rPr>
              <a:t>Základom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</a:rPr>
              <a:t>úspechu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sú </a:t>
            </a:r>
            <a:r>
              <a:rPr lang="cs-CZ" sz="2800" b="1" dirty="0" err="1" smtClean="0">
                <a:solidFill>
                  <a:srgbClr val="FF0000"/>
                </a:solidFill>
              </a:rPr>
              <a:t>správne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</a:rPr>
              <a:t>kombinácie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</a:rPr>
              <a:t>preparátov</a:t>
            </a:r>
            <a:r>
              <a:rPr lang="cs-CZ" sz="2800" b="1" dirty="0" smtClean="0">
                <a:solidFill>
                  <a:srgbClr val="FF0000"/>
                </a:solidFill>
              </a:rPr>
              <a:t> –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cs-CZ" sz="2800" b="1" u="sng" dirty="0" smtClean="0">
                <a:solidFill>
                  <a:srgbClr val="FF0000"/>
                </a:solidFill>
              </a:rPr>
              <a:t>DRENOV</a:t>
            </a:r>
            <a:r>
              <a:rPr lang="cs-CZ" sz="2800" b="1" dirty="0" smtClean="0">
                <a:solidFill>
                  <a:srgbClr val="FF0000"/>
                </a:solidFill>
              </a:rPr>
              <a:t>.“</a:t>
            </a:r>
          </a:p>
        </p:txBody>
      </p:sp>
    </p:spTree>
    <p:extLst>
      <p:ext uri="{BB962C8B-B14F-4D97-AF65-F5344CB8AC3E}">
        <p14:creationId xmlns="" xmlns:p14="http://schemas.microsoft.com/office/powerpoint/2010/main" val="70036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  <a:solidFill>
            <a:srgbClr val="FFFF00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99"/>
                </a:solidFill>
              </a:rPr>
              <a:t>Metabolické </a:t>
            </a:r>
            <a:r>
              <a:rPr lang="cs-CZ" b="1" dirty="0" err="1" smtClean="0">
                <a:solidFill>
                  <a:srgbClr val="000099"/>
                </a:solidFill>
              </a:rPr>
              <a:t>toxíny</a:t>
            </a:r>
            <a:endParaRPr lang="cs-CZ" b="1" dirty="0" smtClean="0">
              <a:solidFill>
                <a:srgbClr val="000099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198452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170021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46" t="4595" r="10417"/>
          <a:stretch/>
        </p:blipFill>
        <p:spPr bwMode="auto">
          <a:xfrm>
            <a:off x="2058051" y="3607569"/>
            <a:ext cx="1114426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384" b="8787"/>
          <a:stretch/>
        </p:blipFill>
        <p:spPr bwMode="auto">
          <a:xfrm>
            <a:off x="6228184" y="4003179"/>
            <a:ext cx="1873759" cy="137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ývojový diagram: alternativní postup 1"/>
          <p:cNvSpPr/>
          <p:nvPr/>
        </p:nvSpPr>
        <p:spPr>
          <a:xfrm>
            <a:off x="3534967" y="2060848"/>
            <a:ext cx="2693217" cy="576064"/>
          </a:xfrm>
          <a:prstGeom prst="flowChartAlternateProcess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FF0000"/>
                </a:solidFill>
              </a:rPr>
              <a:t>b</a:t>
            </a:r>
            <a:r>
              <a:rPr lang="sk-SK" sz="2800" b="1" dirty="0" smtClean="0">
                <a:solidFill>
                  <a:srgbClr val="FF0000"/>
                </a:solidFill>
              </a:rPr>
              <a:t>ravčový</a:t>
            </a:r>
            <a:r>
              <a:rPr lang="sk-SK" sz="2800" dirty="0" smtClean="0"/>
              <a:t> </a:t>
            </a:r>
            <a:r>
              <a:rPr lang="cs-CZ" sz="2800" b="1" dirty="0" smtClean="0">
                <a:solidFill>
                  <a:srgbClr val="FF0000"/>
                </a:solidFill>
              </a:rPr>
              <a:t>tuk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5796137" y="3059708"/>
            <a:ext cx="1872208" cy="576064"/>
          </a:xfrm>
          <a:prstGeom prst="flowChartAlternateProcess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FF0000"/>
                </a:solidFill>
              </a:rPr>
              <a:t>mäso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917079" y="5599037"/>
            <a:ext cx="3396369" cy="576064"/>
          </a:xfrm>
          <a:prstGeom prst="flowChartAlternateProcess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err="1" smtClean="0">
                <a:solidFill>
                  <a:srgbClr val="FF0000"/>
                </a:solidFill>
              </a:rPr>
              <a:t>mlieko</a:t>
            </a:r>
            <a:r>
              <a:rPr lang="cs-CZ" sz="2800" b="1" dirty="0" smtClean="0">
                <a:solidFill>
                  <a:srgbClr val="FF0000"/>
                </a:solidFill>
              </a:rPr>
              <a:t> (kazeín)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Vývojový diagram: alternativní postup 10"/>
          <p:cNvSpPr/>
          <p:nvPr/>
        </p:nvSpPr>
        <p:spPr>
          <a:xfrm>
            <a:off x="5036646" y="5592041"/>
            <a:ext cx="3391190" cy="576064"/>
          </a:xfrm>
          <a:prstGeom prst="flowChartAlternateProcess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err="1" smtClean="0">
                <a:solidFill>
                  <a:srgbClr val="FF0000"/>
                </a:solidFill>
              </a:rPr>
              <a:t>pšenica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cs-CZ" sz="2800" b="1" dirty="0" err="1" smtClean="0">
                <a:solidFill>
                  <a:srgbClr val="FF0000"/>
                </a:solidFill>
              </a:rPr>
              <a:t>glutén</a:t>
            </a:r>
            <a:r>
              <a:rPr lang="cs-CZ" sz="2800" b="1" dirty="0" smtClean="0">
                <a:solidFill>
                  <a:srgbClr val="FF0000"/>
                </a:solidFill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1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2" grpId="0" animBg="1"/>
      <p:bldP spid="9" grpId="0" animBg="1"/>
      <p:bldP spid="10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sz="3600" dirty="0" smtClean="0">
                <a:solidFill>
                  <a:srgbClr val="000099"/>
                </a:solidFill>
              </a:rPr>
              <a:t>Metabolické </a:t>
            </a:r>
            <a:r>
              <a:rPr lang="cs-CZ" sz="3600" dirty="0" err="1" smtClean="0">
                <a:solidFill>
                  <a:srgbClr val="000099"/>
                </a:solidFill>
              </a:rPr>
              <a:t>toxíny</a:t>
            </a:r>
            <a:r>
              <a:rPr lang="cs-CZ" sz="3600" dirty="0" smtClean="0">
                <a:solidFill>
                  <a:srgbClr val="000099"/>
                </a:solidFill>
              </a:rPr>
              <a:t/>
            </a:r>
            <a:br>
              <a:rPr lang="cs-CZ" sz="3600" dirty="0" smtClean="0">
                <a:solidFill>
                  <a:srgbClr val="000099"/>
                </a:solidFill>
              </a:rPr>
            </a:br>
            <a:r>
              <a:rPr lang="cs-CZ" sz="3600" dirty="0" smtClean="0">
                <a:solidFill>
                  <a:srgbClr val="000099"/>
                </a:solidFill>
              </a:rPr>
              <a:t>PREPARÁTY</a:t>
            </a:r>
          </a:p>
        </p:txBody>
      </p:sp>
      <p:pic>
        <p:nvPicPr>
          <p:cNvPr id="12291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76475"/>
            <a:ext cx="18002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71988"/>
            <a:ext cx="18002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797175"/>
            <a:ext cx="18018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ývojový diagram: alternativní postup 7"/>
          <p:cNvSpPr/>
          <p:nvPr/>
        </p:nvSpPr>
        <p:spPr>
          <a:xfrm>
            <a:off x="611188" y="2636838"/>
            <a:ext cx="2376487" cy="8636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err="1">
                <a:solidFill>
                  <a:srgbClr val="FF0000"/>
                </a:solidFill>
              </a:rPr>
              <a:t>Cortex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611188" y="4508500"/>
            <a:ext cx="2376487" cy="865188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err="1">
                <a:solidFill>
                  <a:srgbClr val="FF0000"/>
                </a:solidFill>
              </a:rPr>
              <a:t>Metabex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5940425" y="4899025"/>
            <a:ext cx="2376488" cy="865188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err="1">
                <a:solidFill>
                  <a:srgbClr val="FF0000"/>
                </a:solidFill>
              </a:rPr>
              <a:t>Metabol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161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9675"/>
          </a:xfrm>
          <a:solidFill>
            <a:srgbClr val="FFFF00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99"/>
                </a:solidFill>
              </a:rPr>
              <a:t>Anorganické </a:t>
            </a:r>
            <a:r>
              <a:rPr lang="cs-CZ" b="1" dirty="0" err="1" smtClean="0">
                <a:solidFill>
                  <a:srgbClr val="000099"/>
                </a:solidFill>
              </a:rPr>
              <a:t>toxíny</a:t>
            </a:r>
            <a:endParaRPr lang="cs-CZ" b="1" dirty="0" smtClean="0">
              <a:solidFill>
                <a:srgbClr val="000099"/>
              </a:solidFill>
            </a:endParaRPr>
          </a:p>
        </p:txBody>
      </p:sp>
      <p:sp>
        <p:nvSpPr>
          <p:cNvPr id="3" name="Vývojový diagram: alternativní postup 2"/>
          <p:cNvSpPr/>
          <p:nvPr/>
        </p:nvSpPr>
        <p:spPr>
          <a:xfrm>
            <a:off x="482600" y="2205038"/>
            <a:ext cx="4017392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smtClean="0"/>
              <a:t>toxické</a:t>
            </a:r>
            <a:r>
              <a:rPr lang="sk-SK" sz="2800" smtClean="0"/>
              <a:t> </a:t>
            </a:r>
            <a:r>
              <a:rPr lang="cs-CZ" sz="2800" b="1" dirty="0" smtClean="0">
                <a:solidFill>
                  <a:schemeClr val="bg1"/>
                </a:solidFill>
              </a:rPr>
              <a:t>kovy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482600" y="3222625"/>
            <a:ext cx="4017392" cy="585788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priemyselná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chémia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504825" y="4221163"/>
            <a:ext cx="3995167" cy="1152053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/>
              <a:t>poľnohospodárska</a:t>
            </a:r>
            <a:r>
              <a:rPr lang="sk-SK" sz="2800" dirty="0"/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chémia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511200" y="5563393"/>
            <a:ext cx="3988792" cy="584200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rádioaktívne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>
                <a:solidFill>
                  <a:schemeClr val="bg1"/>
                </a:solidFill>
              </a:rPr>
              <a:t>látky</a:t>
            </a: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4849217" y="2205037"/>
            <a:ext cx="4032250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lieky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4835525" y="3222626"/>
            <a:ext cx="4032250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chemeClr val="bg1"/>
                </a:solidFill>
              </a:rPr>
              <a:t>syntetické drogy</a:t>
            </a:r>
          </a:p>
        </p:txBody>
      </p:sp>
      <p:sp>
        <p:nvSpPr>
          <p:cNvPr id="10" name="Vývojový diagram: alternativní postup 9"/>
          <p:cNvSpPr/>
          <p:nvPr/>
        </p:nvSpPr>
        <p:spPr>
          <a:xfrm>
            <a:off x="4835525" y="4221163"/>
            <a:ext cx="4032250" cy="584200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potravinárska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chémia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1" name="Vývojový diagram: alternativní postup 10"/>
          <p:cNvSpPr/>
          <p:nvPr/>
        </p:nvSpPr>
        <p:spPr>
          <a:xfrm>
            <a:off x="4800451" y="5270500"/>
            <a:ext cx="3597275" cy="585787"/>
          </a:xfrm>
          <a:prstGeom prst="flowChartAlternateProcess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solidFill>
                  <a:srgbClr val="000099"/>
                </a:solidFill>
              </a:rPr>
              <a:t>a </a:t>
            </a:r>
            <a:r>
              <a:rPr lang="sk-SK" sz="2800" b="1" dirty="0">
                <a:solidFill>
                  <a:srgbClr val="000099"/>
                </a:solidFill>
              </a:rPr>
              <a:t>ďalšie</a:t>
            </a:r>
            <a:r>
              <a:rPr lang="sk-SK" sz="2800" dirty="0"/>
              <a:t> </a:t>
            </a:r>
            <a:r>
              <a:rPr lang="cs-CZ" sz="2800" b="1" dirty="0" smtClean="0">
                <a:solidFill>
                  <a:srgbClr val="000099"/>
                </a:solidFill>
              </a:rPr>
              <a:t>podobné</a:t>
            </a:r>
            <a:endParaRPr lang="cs-CZ" sz="2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035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sz="3600" dirty="0" smtClean="0">
                <a:solidFill>
                  <a:srgbClr val="000099"/>
                </a:solidFill>
              </a:rPr>
              <a:t>Anorganické </a:t>
            </a:r>
            <a:r>
              <a:rPr lang="cs-CZ" sz="3600" dirty="0" err="1" smtClean="0">
                <a:solidFill>
                  <a:srgbClr val="000099"/>
                </a:solidFill>
              </a:rPr>
              <a:t>toxíny</a:t>
            </a:r>
            <a:r>
              <a:rPr lang="cs-CZ" sz="3600" dirty="0" smtClean="0">
                <a:solidFill>
                  <a:srgbClr val="000099"/>
                </a:solidFill>
              </a:rPr>
              <a:t/>
            </a:r>
            <a:br>
              <a:rPr lang="cs-CZ" sz="3600" dirty="0" smtClean="0">
                <a:solidFill>
                  <a:srgbClr val="000099"/>
                </a:solidFill>
              </a:rPr>
            </a:br>
            <a:r>
              <a:rPr lang="cs-CZ" sz="3600" dirty="0" smtClean="0">
                <a:solidFill>
                  <a:srgbClr val="000099"/>
                </a:solidFill>
              </a:rPr>
              <a:t>PREPARÁTY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92375"/>
            <a:ext cx="3054350" cy="305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ývojový diagram: alternativní postup 5"/>
          <p:cNvSpPr/>
          <p:nvPr/>
        </p:nvSpPr>
        <p:spPr>
          <a:xfrm>
            <a:off x="677863" y="3479800"/>
            <a:ext cx="3816350" cy="107950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err="1">
                <a:solidFill>
                  <a:srgbClr val="FF0000"/>
                </a:solidFill>
              </a:rPr>
              <a:t>MindDren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97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rgbClr val="000099"/>
                </a:solidFill>
              </a:rPr>
              <a:t>Organické </a:t>
            </a:r>
            <a:r>
              <a:rPr lang="cs-CZ" sz="3600" b="1" dirty="0" err="1" smtClean="0">
                <a:solidFill>
                  <a:srgbClr val="000099"/>
                </a:solidFill>
              </a:rPr>
              <a:t>toxíny</a:t>
            </a:r>
            <a:endParaRPr lang="cs-CZ" sz="3600" b="1" dirty="0" smtClean="0">
              <a:solidFill>
                <a:srgbClr val="000099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99643" y="544661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2400" dirty="0">
                <a:solidFill>
                  <a:srgbClr val="000099"/>
                </a:solidFill>
              </a:rPr>
              <a:t>ďalšie toxíny organickej chémie</a:t>
            </a:r>
            <a:endParaRPr lang="cs-CZ" sz="2400" dirty="0">
              <a:solidFill>
                <a:srgbClr val="000099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98" t="6371" r="5498" b="22845"/>
          <a:stretch/>
        </p:blipFill>
        <p:spPr bwMode="auto">
          <a:xfrm>
            <a:off x="796526" y="1724024"/>
            <a:ext cx="1795764" cy="9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Vývojový diagram: alternativní postup 5"/>
          <p:cNvSpPr/>
          <p:nvPr/>
        </p:nvSpPr>
        <p:spPr>
          <a:xfrm>
            <a:off x="3315816" y="1908130"/>
            <a:ext cx="4784576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mykotoxíny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81" t="19031" r="15984" b="39481"/>
          <a:stretch/>
        </p:blipFill>
        <p:spPr bwMode="auto">
          <a:xfrm>
            <a:off x="799642" y="2924944"/>
            <a:ext cx="1792648" cy="9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Vývojový diagram: alternativní postup 6"/>
          <p:cNvSpPr/>
          <p:nvPr/>
        </p:nvSpPr>
        <p:spPr>
          <a:xfrm>
            <a:off x="3315816" y="3109050"/>
            <a:ext cx="4784576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/>
              <a:t>ďalšie mikrobiálne toxíny</a:t>
            </a:r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04" b="34235"/>
          <a:stretch/>
        </p:blipFill>
        <p:spPr bwMode="auto">
          <a:xfrm>
            <a:off x="799643" y="4133850"/>
            <a:ext cx="1792648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Vývojový diagram: alternativní postup 8"/>
          <p:cNvSpPr/>
          <p:nvPr/>
        </p:nvSpPr>
        <p:spPr>
          <a:xfrm>
            <a:off x="3315816" y="4317206"/>
            <a:ext cx="4784576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/>
              <a:t>hnilobné toxíny v čreve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780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animBg="1"/>
      <p:bldP spid="7" grpId="0" animBg="1"/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4"/>
          <p:cNvSpPr txBox="1">
            <a:spLocks/>
          </p:cNvSpPr>
          <p:nvPr/>
        </p:nvSpPr>
        <p:spPr bwMode="auto">
          <a:xfrm>
            <a:off x="457200" y="274638"/>
            <a:ext cx="8229600" cy="1354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3600" dirty="0">
                <a:solidFill>
                  <a:srgbClr val="000099"/>
                </a:solidFill>
              </a:rPr>
              <a:t>Organické </a:t>
            </a:r>
            <a:r>
              <a:rPr lang="cs-CZ" sz="3600" dirty="0" err="1" smtClean="0">
                <a:solidFill>
                  <a:srgbClr val="000099"/>
                </a:solidFill>
              </a:rPr>
              <a:t>toxíny</a:t>
            </a:r>
            <a:r>
              <a:rPr lang="cs-CZ" sz="3600" dirty="0">
                <a:solidFill>
                  <a:srgbClr val="000099"/>
                </a:solidFill>
              </a:rPr>
              <a:t/>
            </a:r>
            <a:br>
              <a:rPr lang="cs-CZ" sz="3600" dirty="0">
                <a:solidFill>
                  <a:srgbClr val="000099"/>
                </a:solidFill>
              </a:rPr>
            </a:br>
            <a:r>
              <a:rPr lang="cs-CZ" sz="3600" dirty="0">
                <a:solidFill>
                  <a:srgbClr val="000099"/>
                </a:solidFill>
              </a:rPr>
              <a:t>PREPARÁTY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2305050"/>
            <a:ext cx="180022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40225"/>
            <a:ext cx="1801813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ývojový diagram: alternativní postup 4"/>
          <p:cNvSpPr/>
          <p:nvPr/>
        </p:nvSpPr>
        <p:spPr>
          <a:xfrm>
            <a:off x="900113" y="2420938"/>
            <a:ext cx="3455987" cy="792162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err="1">
                <a:solidFill>
                  <a:srgbClr val="FF0000"/>
                </a:solidFill>
              </a:rPr>
              <a:t>EviDren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895350" y="3378200"/>
            <a:ext cx="3455988" cy="792163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err="1">
                <a:solidFill>
                  <a:srgbClr val="FF0000"/>
                </a:solidFill>
              </a:rPr>
              <a:t>PEESDren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36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  <a:solidFill>
            <a:srgbClr val="FFFF00"/>
          </a:solidFill>
          <a:ln>
            <a:noFill/>
          </a:ln>
        </p:spPr>
        <p:txBody>
          <a:bodyPr/>
          <a:lstStyle/>
          <a:p>
            <a:r>
              <a:rPr lang="cs-CZ" sz="3600" b="1" dirty="0" err="1" smtClean="0">
                <a:solidFill>
                  <a:srgbClr val="000099"/>
                </a:solidFill>
              </a:rPr>
              <a:t>Emocionálne</a:t>
            </a:r>
            <a:r>
              <a:rPr lang="cs-CZ" sz="3600" b="1" dirty="0" smtClean="0">
                <a:solidFill>
                  <a:srgbClr val="000099"/>
                </a:solidFill>
              </a:rPr>
              <a:t> </a:t>
            </a:r>
            <a:r>
              <a:rPr lang="cs-CZ" sz="3600" b="1" dirty="0" err="1" smtClean="0">
                <a:solidFill>
                  <a:srgbClr val="000099"/>
                </a:solidFill>
              </a:rPr>
              <a:t>toxíny</a:t>
            </a:r>
            <a:r>
              <a:rPr lang="cs-CZ" sz="3600" b="1" dirty="0" smtClean="0">
                <a:solidFill>
                  <a:srgbClr val="000099"/>
                </a:solidFill>
              </a:rPr>
              <a:t/>
            </a:r>
            <a:br>
              <a:rPr lang="cs-CZ" sz="3600" b="1" dirty="0" smtClean="0">
                <a:solidFill>
                  <a:srgbClr val="000099"/>
                </a:solidFill>
              </a:rPr>
            </a:br>
            <a:r>
              <a:rPr lang="sk-SK" sz="2400" dirty="0">
                <a:solidFill>
                  <a:srgbClr val="000099"/>
                </a:solidFill>
              </a:rPr>
              <a:t>v</a:t>
            </a:r>
            <a:r>
              <a:rPr lang="sk-SK" sz="2400" dirty="0" smtClean="0">
                <a:solidFill>
                  <a:srgbClr val="000099"/>
                </a:solidFill>
              </a:rPr>
              <a:t>znikajú </a:t>
            </a:r>
            <a:r>
              <a:rPr lang="sk-SK" sz="2400" dirty="0">
                <a:solidFill>
                  <a:srgbClr val="000099"/>
                </a:solidFill>
              </a:rPr>
              <a:t>ako následok </a:t>
            </a:r>
            <a:r>
              <a:rPr lang="sk-SK" sz="2400" dirty="0" smtClean="0">
                <a:solidFill>
                  <a:srgbClr val="000099"/>
                </a:solidFill>
              </a:rPr>
              <a:t/>
            </a:r>
            <a:br>
              <a:rPr lang="sk-SK" sz="2400" dirty="0" smtClean="0">
                <a:solidFill>
                  <a:srgbClr val="000099"/>
                </a:solidFill>
              </a:rPr>
            </a:br>
            <a:r>
              <a:rPr lang="sk-SK" sz="2400" dirty="0" smtClean="0">
                <a:solidFill>
                  <a:srgbClr val="000099"/>
                </a:solidFill>
              </a:rPr>
              <a:t>patologických </a:t>
            </a:r>
            <a:r>
              <a:rPr lang="sk-SK" sz="2400" dirty="0">
                <a:solidFill>
                  <a:srgbClr val="000099"/>
                </a:solidFill>
              </a:rPr>
              <a:t>emocionálnych </a:t>
            </a:r>
            <a:r>
              <a:rPr lang="sk-SK" sz="2400" dirty="0" smtClean="0">
                <a:solidFill>
                  <a:srgbClr val="000099"/>
                </a:solidFill>
              </a:rPr>
              <a:t>pochodov</a:t>
            </a:r>
            <a:endParaRPr lang="cs-CZ" sz="2200" dirty="0">
              <a:solidFill>
                <a:srgbClr val="000099"/>
              </a:solidFill>
            </a:endParaRPr>
          </a:p>
        </p:txBody>
      </p:sp>
      <p:sp>
        <p:nvSpPr>
          <p:cNvPr id="4" name="Vývojový diagram: alternativní postup 3"/>
          <p:cNvSpPr/>
          <p:nvPr/>
        </p:nvSpPr>
        <p:spPr>
          <a:xfrm>
            <a:off x="838920" y="2204864"/>
            <a:ext cx="4138812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emocionálny</a:t>
            </a:r>
            <a:r>
              <a:rPr lang="cs-CZ" sz="2800" b="1" dirty="0" smtClean="0">
                <a:solidFill>
                  <a:schemeClr val="bg1"/>
                </a:solidFill>
              </a:rPr>
              <a:t> stres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4297123" y="2985971"/>
            <a:ext cx="4138812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citová </a:t>
            </a:r>
            <a:r>
              <a:rPr lang="cs-CZ" sz="2800" b="1" dirty="0" err="1" smtClean="0">
                <a:solidFill>
                  <a:schemeClr val="bg1"/>
                </a:solidFill>
              </a:rPr>
              <a:t>deprivácia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" name="Vývojový diagram: alternativní postup 5"/>
          <p:cNvSpPr/>
          <p:nvPr/>
        </p:nvSpPr>
        <p:spPr>
          <a:xfrm>
            <a:off x="852075" y="3726485"/>
            <a:ext cx="4138812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potlačené </a:t>
            </a:r>
            <a:r>
              <a:rPr lang="cs-CZ" sz="2800" b="1" dirty="0" err="1" smtClean="0">
                <a:solidFill>
                  <a:schemeClr val="bg1"/>
                </a:solidFill>
              </a:rPr>
              <a:t>emócie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7" name="Vývojový diagram: alternativní postup 6"/>
          <p:cNvSpPr/>
          <p:nvPr/>
        </p:nvSpPr>
        <p:spPr>
          <a:xfrm>
            <a:off x="4297123" y="4513718"/>
            <a:ext cx="4138812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blokované </a:t>
            </a:r>
            <a:r>
              <a:rPr lang="cs-CZ" sz="2800" b="1" dirty="0" err="1" smtClean="0">
                <a:solidFill>
                  <a:schemeClr val="bg1"/>
                </a:solidFill>
              </a:rPr>
              <a:t>emócie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8" name="Vývojový diagram: alternativní postup 7"/>
          <p:cNvSpPr/>
          <p:nvPr/>
        </p:nvSpPr>
        <p:spPr>
          <a:xfrm>
            <a:off x="827584" y="5229200"/>
            <a:ext cx="4138812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poškodenie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stresom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9" name="Vývojový diagram: alternativní postup 8"/>
          <p:cNvSpPr/>
          <p:nvPr/>
        </p:nvSpPr>
        <p:spPr>
          <a:xfrm>
            <a:off x="4297123" y="5949280"/>
            <a:ext cx="4138812" cy="585787"/>
          </a:xfrm>
          <a:prstGeom prst="flowChartAlternateProcess">
            <a:avLst/>
          </a:prstGeom>
          <a:solidFill>
            <a:srgbClr val="000099"/>
          </a:solidFill>
          <a:ln w="127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poškodenie</a:t>
            </a:r>
            <a:r>
              <a:rPr lang="cs-CZ" sz="2800" b="1" dirty="0" smtClean="0">
                <a:solidFill>
                  <a:schemeClr val="bg1"/>
                </a:solidFill>
              </a:rPr>
              <a:t> </a:t>
            </a:r>
            <a:r>
              <a:rPr lang="cs-CZ" sz="2800" b="1" dirty="0" err="1" smtClean="0">
                <a:solidFill>
                  <a:schemeClr val="bg1"/>
                </a:solidFill>
              </a:rPr>
              <a:t>emóciami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194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3917</TotalTime>
  <Words>1317</Words>
  <Application>Microsoft Office PowerPoint</Application>
  <PresentationFormat>Prezentácia na obrazovke (4:3)</PresentationFormat>
  <Paragraphs>526</Paragraphs>
  <Slides>100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100</vt:i4>
      </vt:variant>
    </vt:vector>
  </HeadingPairs>
  <TitlesOfParts>
    <vt:vector size="101" baseType="lpstr">
      <vt:lpstr>Motiv systému Office</vt:lpstr>
      <vt:lpstr>MINIŠKOLA DETOXIKÁCIE</vt:lpstr>
      <vt:lpstr>Pochybuje ešte niekto nad poškodzujúcim vplyvom toxínov na náš organizmus?</vt:lpstr>
      <vt:lpstr>Fungovanie ľudského organizmu negatívne ovplyvňuje 5 skupín toxínov.</vt:lpstr>
      <vt:lpstr>Naučme sa postupy, ako sa zbaviť týchto toxínov pomocou preparátov Joalis.  Každá skupina vyžaduje presný postup. </vt:lpstr>
      <vt:lpstr>Snímka 5</vt:lpstr>
      <vt:lpstr>Snímka 6</vt:lpstr>
      <vt:lpstr>Snímka 7</vt:lpstr>
      <vt:lpstr>Snímka 8</vt:lpstr>
      <vt:lpstr>Táto skupina látok sa odstraňuje preparátom </vt:lpstr>
      <vt:lpstr>Ako je to možné?</vt:lpstr>
      <vt:lpstr>Prečo to teda nerobí?</vt:lpstr>
      <vt:lpstr>Snímka 12</vt:lpstr>
      <vt:lpstr>Človek svojou komplikovanou psychikou sám bráni telu, aby sa zbavovalo toxínov.</vt:lpstr>
      <vt:lpstr>Preparáty Joalis  pracujú so psychikou človeka a pomocou informácie  dávajú organizmu možnosť  sa toxínov zbaviť</vt:lpstr>
      <vt:lpstr>K preparátu MindDren môžeme pridať:</vt:lpstr>
      <vt:lpstr>Anorganické toxíny sa potom vylučujú niekoľko týždňov, a to cez:</vt:lpstr>
      <vt:lpstr>Dávali ste pozor?  Skúste potom zodpovedať otázku</vt:lpstr>
      <vt:lpstr>Snímka 18</vt:lpstr>
      <vt:lpstr>Snímka 19</vt:lpstr>
      <vt:lpstr>Snímka 20</vt:lpstr>
      <vt:lpstr>Snímka 21</vt:lpstr>
      <vt:lpstr>Snímka 22</vt:lpstr>
      <vt:lpstr>Prečo dva preparáty?</vt:lpstr>
      <vt:lpstr>Nasledovať môžu napr. preparáty:</vt:lpstr>
      <vt:lpstr>A teraz ďalšia otázka.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Okrem diéty nasaďte základnú metabolickú trojkombináciu:</vt:lpstr>
      <vt:lpstr>Dokonalý efekt prinesú preparáty  LiverDren a VelienDren,  nasadené pred veľkou trojkombináciou</vt:lpstr>
      <vt:lpstr>Snímka 39</vt:lpstr>
      <vt:lpstr>Snímka 40</vt:lpstr>
      <vt:lpstr>Snímka 41</vt:lpstr>
      <vt:lpstr>Ak chceme pochopiť ich existenciu, musíme sa vrátiť  o mnoho storočí späť...</vt:lpstr>
      <vt:lpstr>Snímka 43</vt:lpstr>
      <vt:lpstr>Snímka 44</vt:lpstr>
      <vt:lpstr>Snímka 45</vt:lpstr>
      <vt:lpstr>Snímka 46</vt:lpstr>
      <vt:lpstr>Snímka 47</vt:lpstr>
      <vt:lpstr>Snímka 48</vt:lpstr>
      <vt:lpstr>Odtiaľ vystreľujú otrávené šípy mikrobiálnych toxínov.</vt:lpstr>
      <vt:lpstr>Stratégia detoxikácie je nasledujúca: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Ponorme sa teda do hlbín ľudskej imunity...</vt:lpstr>
      <vt:lpstr>Detoxikácia mozgu</vt:lpstr>
      <vt:lpstr>Detoxikácia mozgu</vt:lpstr>
      <vt:lpstr>Detoxikácia mozgu</vt:lpstr>
      <vt:lpstr>Detoxikácia mozgu</vt:lpstr>
      <vt:lpstr>Detoxikácia mozgu</vt:lpstr>
      <vt:lpstr>Je nezmysel podávať bez podpory imunity antimikrobiálne preparáty, ako:</vt:lpstr>
      <vt:lpstr>Ako vyčuchať toxíny?</vt:lpstr>
      <vt:lpstr>Máme dve možnosti:</vt:lpstr>
      <vt:lpstr>S EAV prístrojom  sa naučíme pracovať na kurze</vt:lpstr>
      <vt:lpstr>Do EAV prístroja vkladáme testovacie preparáty, ktoré reprezentujú</vt:lpstr>
      <vt:lpstr>Snímka 70</vt:lpstr>
      <vt:lpstr>Snímka 71</vt:lpstr>
      <vt:lpstr>Snímka 72</vt:lpstr>
      <vt:lpstr>Snímka 73</vt:lpstr>
      <vt:lpstr>Snímka 74</vt:lpstr>
      <vt:lpstr>Snímka 75</vt:lpstr>
      <vt:lpstr>Snímka 76</vt:lpstr>
      <vt:lpstr>A teraz ešte raz v kocke...</vt:lpstr>
      <vt:lpstr>Snímka 78</vt:lpstr>
      <vt:lpstr>Päť hlavných skupín toxínov</vt:lpstr>
      <vt:lpstr>1. Stanoviť druh toxínov</vt:lpstr>
      <vt:lpstr>Snímka 81</vt:lpstr>
      <vt:lpstr>2. Identifikovať orgány a systémy,  v ktorých sa toxíny nachádzajú</vt:lpstr>
      <vt:lpstr>3. Hľadať súvislosti</vt:lpstr>
      <vt:lpstr>Ďalší príklad: nález v nervovom systéme</vt:lpstr>
      <vt:lpstr>4. Stanoviť postup odstránenia toxínu</vt:lpstr>
      <vt:lpstr>Snímka 86</vt:lpstr>
      <vt:lpstr>Mikrobiálne ložiská detoxikujeme podľa zásad pentagramu</vt:lpstr>
      <vt:lpstr>Určíme materský orgán  postihnutého orgánu</vt:lpstr>
      <vt:lpstr>Snímka 89</vt:lpstr>
      <vt:lpstr>PRÍKLAD – detoxikácia štítnej žľazy</vt:lpstr>
      <vt:lpstr>Snímka 91</vt:lpstr>
      <vt:lpstr>Snímka 92</vt:lpstr>
      <vt:lpstr>Metabolické toxíny</vt:lpstr>
      <vt:lpstr>Metabolické toxíny PREPARÁTY</vt:lpstr>
      <vt:lpstr>Anorganické toxíny</vt:lpstr>
      <vt:lpstr>Anorganické toxíny PREPARÁTY</vt:lpstr>
      <vt:lpstr>Organické toxíny</vt:lpstr>
      <vt:lpstr>Snímka 98</vt:lpstr>
      <vt:lpstr>Emocionálne toxíny vznikajú ako následok  patologických emocionálnych pochodov</vt:lpstr>
      <vt:lpstr>Snímka 100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MINIŠKOLA DETOXIKACE</dc:title>
  <dc:creator>Václavková</dc:creator>
  <cp:lastModifiedBy>Gladiator Custom</cp:lastModifiedBy>
  <cp:revision>387</cp:revision>
  <dcterms:created xsi:type="dcterms:W3CDTF">2012-11-16T12:54:00Z</dcterms:created>
  <dcterms:modified xsi:type="dcterms:W3CDTF">2013-01-18T12:50:06Z</dcterms:modified>
</cp:coreProperties>
</file>