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isticpetinfo.com/" TargetMode="External"/><Relationship Id="rId2" Type="http://schemas.openxmlformats.org/officeDocument/2006/relationships/hyperlink" Target="http://www.joalisanimal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on.cz/" TargetMode="External"/><Relationship Id="rId5" Type="http://schemas.openxmlformats.org/officeDocument/2006/relationships/hyperlink" Target="http://www.onlynaturalpet.com/" TargetMode="External"/><Relationship Id="rId4" Type="http://schemas.openxmlformats.org/officeDocument/2006/relationships/hyperlink" Target="http://www.holistic-vet.c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0800" y="5715000"/>
            <a:ext cx="3276600" cy="838200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Praha, 30.5.2015</a:t>
            </a:r>
            <a:endParaRPr lang="sk-SK" sz="2800" dirty="0"/>
          </a:p>
        </p:txBody>
      </p:sp>
      <p:pic>
        <p:nvPicPr>
          <p:cNvPr id="4" name="Picture 5" descr="C:\Users\Jakub\AppData\Local\Temp\fo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317304" cy="2487978"/>
          </a:xfrm>
          <a:prstGeom prst="rect">
            <a:avLst/>
          </a:prstGeom>
          <a:noFill/>
        </p:spPr>
      </p:pic>
      <p:pic>
        <p:nvPicPr>
          <p:cNvPr id="1026" name="Picture 2" descr="IMG_1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28857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18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Jakub\Desktop\SK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572000"/>
            <a:ext cx="2133600" cy="2286000"/>
          </a:xfrm>
          <a:prstGeom prst="rect">
            <a:avLst/>
          </a:prstGeom>
          <a:noFill/>
        </p:spPr>
      </p:pic>
      <p:pic>
        <p:nvPicPr>
          <p:cNvPr id="8" name="Picture 6" descr="C:\Users\Jakub\AppData\Local\Temp\fotka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2286000" cy="2209799"/>
          </a:xfrm>
          <a:prstGeom prst="rect">
            <a:avLst/>
          </a:prstGeom>
          <a:noFill/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096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MVDr. Zuzana </a:t>
            </a:r>
            <a:r>
              <a:rPr kumimoji="0" lang="sk-SK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Stražanová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50"/>
                </a:solidFill>
              </a:rPr>
              <a:t>Jessica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334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sz="2400" dirty="0" smtClean="0"/>
              <a:t>      - kríženec anglického </a:t>
            </a:r>
            <a:r>
              <a:rPr lang="sk-SK" sz="2400" dirty="0" err="1" smtClean="0"/>
              <a:t>kokršpaniela</a:t>
            </a:r>
            <a:r>
              <a:rPr lang="sk-SK" sz="2400" dirty="0" smtClean="0"/>
              <a:t>, 6 ročná   </a:t>
            </a:r>
          </a:p>
          <a:p>
            <a:pPr>
              <a:buNone/>
            </a:pPr>
            <a:r>
              <a:rPr lang="sk-SK" sz="2400" dirty="0" smtClean="0"/>
              <a:t>        nekastrovaná samica. </a:t>
            </a:r>
          </a:p>
          <a:p>
            <a:pPr>
              <a:buNone/>
            </a:pPr>
            <a:r>
              <a:rPr lang="sk-SK" sz="2400" dirty="0" smtClean="0"/>
              <a:t>	</a:t>
            </a:r>
          </a:p>
          <a:p>
            <a:pPr>
              <a:buNone/>
            </a:pPr>
            <a:r>
              <a:rPr lang="sk-SK" sz="2400" dirty="0" smtClean="0"/>
              <a:t>      - zdravotný problém: </a:t>
            </a:r>
            <a:r>
              <a:rPr lang="sk-SK" sz="2400" dirty="0" err="1" smtClean="0"/>
              <a:t>lipóm</a:t>
            </a:r>
            <a:r>
              <a:rPr lang="sk-SK" sz="2400" dirty="0" smtClean="0"/>
              <a:t> veľkosti mužskej  </a:t>
            </a:r>
          </a:p>
          <a:p>
            <a:pPr>
              <a:buNone/>
            </a:pPr>
            <a:r>
              <a:rPr lang="sk-SK" sz="2400" dirty="0" smtClean="0"/>
              <a:t>         päste medzi lopatkami a obezita (23,4 kg), </a:t>
            </a:r>
          </a:p>
          <a:p>
            <a:pPr>
              <a:buNone/>
            </a:pPr>
            <a:r>
              <a:rPr lang="sk-SK" sz="2400" dirty="0" smtClean="0"/>
              <a:t>         ktorá spôsobovala pokles aktivity;</a:t>
            </a:r>
          </a:p>
          <a:p>
            <a:pPr>
              <a:buNone/>
            </a:pPr>
            <a:r>
              <a:rPr lang="sk-SK" sz="2400" dirty="0" smtClean="0"/>
              <a:t>	</a:t>
            </a:r>
          </a:p>
          <a:p>
            <a:pPr>
              <a:buNone/>
            </a:pPr>
            <a:r>
              <a:rPr lang="sk-SK" sz="2400" dirty="0" smtClean="0"/>
              <a:t>      - postup liečby: </a:t>
            </a:r>
            <a:r>
              <a:rPr lang="sk-SK" sz="2400" dirty="0" err="1" smtClean="0"/>
              <a:t>lipóm</a:t>
            </a:r>
            <a:r>
              <a:rPr lang="sk-SK" sz="2400" dirty="0" smtClean="0"/>
              <a:t> bol chirurgicky </a:t>
            </a:r>
          </a:p>
          <a:p>
            <a:pPr>
              <a:buNone/>
            </a:pPr>
            <a:r>
              <a:rPr lang="sk-SK" sz="2400" dirty="0" smtClean="0"/>
              <a:t>        odstránený, naordinovaná bola špeciálna </a:t>
            </a:r>
          </a:p>
          <a:p>
            <a:pPr>
              <a:buNone/>
            </a:pPr>
            <a:r>
              <a:rPr lang="sk-SK" sz="2400" dirty="0" smtClean="0"/>
              <a:t>        diéta pre obéznych psov a </a:t>
            </a:r>
            <a:r>
              <a:rPr lang="sk-SK" sz="2400" dirty="0" err="1" smtClean="0"/>
              <a:t>Joalis</a:t>
            </a:r>
            <a:r>
              <a:rPr lang="sk-SK" sz="2400" dirty="0" smtClean="0"/>
              <a:t>  </a:t>
            </a:r>
            <a:r>
              <a:rPr lang="sk-SK" sz="2400" dirty="0" err="1" smtClean="0"/>
              <a:t>AniMet</a:t>
            </a:r>
            <a:r>
              <a:rPr lang="sk-SK" sz="2400" dirty="0" smtClean="0"/>
              <a:t>, </a:t>
            </a:r>
          </a:p>
          <a:p>
            <a:pPr>
              <a:buNone/>
            </a:pPr>
            <a:r>
              <a:rPr lang="sk-SK" sz="2400" dirty="0" smtClean="0"/>
              <a:t>        odporučený bol regulovaný pohyb;</a:t>
            </a:r>
          </a:p>
          <a:p>
            <a:pPr>
              <a:buNone/>
            </a:pPr>
            <a:r>
              <a:rPr lang="sk-SK" sz="2400" dirty="0" smtClean="0"/>
              <a:t>	</a:t>
            </a:r>
          </a:p>
          <a:p>
            <a:pPr>
              <a:buNone/>
            </a:pPr>
            <a:r>
              <a:rPr lang="sk-SK" sz="2400" dirty="0" smtClean="0"/>
              <a:t>      - výsledok: úbytok hmotnosti je cca 1 kg/mesiac </a:t>
            </a:r>
          </a:p>
          <a:p>
            <a:pPr>
              <a:buNone/>
            </a:pPr>
            <a:r>
              <a:rPr lang="sk-SK" sz="2400" dirty="0" smtClean="0"/>
              <a:t>        (doteraz 2,1 kg), nové </a:t>
            </a:r>
            <a:r>
              <a:rPr lang="sk-SK" sz="2400" dirty="0" err="1" smtClean="0"/>
              <a:t>lipómy</a:t>
            </a:r>
            <a:r>
              <a:rPr lang="sk-SK" sz="2400" dirty="0" smtClean="0"/>
              <a:t>  sa neobjavili</a:t>
            </a:r>
          </a:p>
          <a:p>
            <a:pPr>
              <a:buNone/>
            </a:pPr>
            <a:r>
              <a:rPr lang="sk-SK" sz="2400" dirty="0" smtClean="0"/>
              <a:t> </a:t>
            </a:r>
          </a:p>
          <a:p>
            <a:endParaRPr lang="sk-SK" dirty="0"/>
          </a:p>
        </p:txBody>
      </p:sp>
      <p:pic>
        <p:nvPicPr>
          <p:cNvPr id="4" name="Picture 2" descr="mms_20150225_170220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Hugo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5105400" cy="548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	- kríženec, vek neznámy, adoptovaný    </a:t>
            </a:r>
          </a:p>
          <a:p>
            <a:pPr>
              <a:buNone/>
            </a:pPr>
            <a:r>
              <a:rPr lang="sk-SK" dirty="0" smtClean="0"/>
              <a:t>        z útulku.</a:t>
            </a:r>
          </a:p>
          <a:p>
            <a:pPr>
              <a:buNone/>
            </a:pPr>
            <a:r>
              <a:rPr lang="sk-SK" dirty="0" smtClean="0"/>
              <a:t>	</a:t>
            </a:r>
          </a:p>
          <a:p>
            <a:pPr>
              <a:buNone/>
            </a:pPr>
            <a:r>
              <a:rPr lang="sk-SK" dirty="0" smtClean="0"/>
              <a:t>     - problém: majitelia od začiatku pozorovali nervozitu, sklony k agresívnemu správaniu, triašku a </a:t>
            </a:r>
            <a:r>
              <a:rPr lang="sk-SK" dirty="0" err="1" smtClean="0"/>
              <a:t>zášklby</a:t>
            </a:r>
            <a:r>
              <a:rPr lang="sk-SK" dirty="0" smtClean="0"/>
              <a:t> svalstva panvových končatín. Z finančných dôvodov odmietli diagnostické vyšetrenia, žiadali alternatívnu liečbu. </a:t>
            </a:r>
          </a:p>
          <a:p>
            <a:pPr>
              <a:buNone/>
            </a:pPr>
            <a:r>
              <a:rPr lang="sk-SK" dirty="0" smtClean="0"/>
              <a:t>     </a:t>
            </a:r>
          </a:p>
          <a:p>
            <a:pPr>
              <a:buNone/>
            </a:pPr>
            <a:r>
              <a:rPr lang="sk-SK" dirty="0" smtClean="0"/>
              <a:t>     - terapia: zahŕňala </a:t>
            </a:r>
            <a:r>
              <a:rPr lang="sk-SK" dirty="0" err="1" smtClean="0"/>
              <a:t>AniNevrin</a:t>
            </a:r>
            <a:r>
              <a:rPr lang="sk-SK" dirty="0" smtClean="0"/>
              <a:t>, </a:t>
            </a:r>
            <a:r>
              <a:rPr lang="sk-SK" dirty="0" err="1" smtClean="0"/>
              <a:t>homeopatiká</a:t>
            </a:r>
            <a:r>
              <a:rPr lang="sk-SK" dirty="0" smtClean="0"/>
              <a:t>, lososový olej a vitamíny skupiny B. Už po týždni boli triaška a </a:t>
            </a:r>
            <a:r>
              <a:rPr lang="sk-SK" dirty="0" err="1" smtClean="0"/>
              <a:t>zášklby</a:t>
            </a:r>
            <a:r>
              <a:rPr lang="sk-SK" dirty="0" smtClean="0"/>
              <a:t> výrazne menej intenzívne a po mesiaci úplne vymizli. Kvôli pretrvávaniu agresivity voči cudzím psom bol odporučený výcvik na cvičisku. V súčasnosti je Hugo bez akýchkoľvek problémov.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Picture 3" descr="fotografie do kazuistík k článku o detoxikác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581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Zdroje:</a:t>
            </a:r>
            <a:endParaRPr lang="sk-SK" dirty="0" smtClean="0"/>
          </a:p>
          <a:p>
            <a:r>
              <a:rPr lang="sk-SK" u="sng" dirty="0" err="1" smtClean="0">
                <a:hlinkClick r:id="rId2"/>
              </a:rPr>
              <a:t>www.joalisanimal.sk</a:t>
            </a:r>
            <a:endParaRPr lang="sk-SK" dirty="0" smtClean="0"/>
          </a:p>
          <a:p>
            <a:r>
              <a:rPr lang="sk-SK" u="sng" dirty="0" err="1" smtClean="0">
                <a:hlinkClick r:id="rId3"/>
              </a:rPr>
              <a:t>www.holisticpetinfo.com</a:t>
            </a:r>
            <a:endParaRPr lang="sk-SK" dirty="0" smtClean="0"/>
          </a:p>
          <a:p>
            <a:r>
              <a:rPr lang="sk-SK" u="sng" dirty="0" err="1" smtClean="0">
                <a:hlinkClick r:id="rId4"/>
              </a:rPr>
              <a:t>www.holistic-vet.ca</a:t>
            </a:r>
            <a:endParaRPr lang="sk-SK" dirty="0" smtClean="0"/>
          </a:p>
          <a:p>
            <a:r>
              <a:rPr lang="sk-SK" u="sng" dirty="0" err="1" smtClean="0">
                <a:hlinkClick r:id="rId5"/>
              </a:rPr>
              <a:t>www.onlynaturalpet.com</a:t>
            </a:r>
            <a:endParaRPr lang="sk-SK" dirty="0" smtClean="0"/>
          </a:p>
          <a:p>
            <a:r>
              <a:rPr lang="sk-SK" u="sng" dirty="0" err="1" smtClean="0">
                <a:hlinkClick r:id="rId6"/>
              </a:rPr>
              <a:t>www.baron.cz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cs-CZ" dirty="0"/>
          </a:p>
        </p:txBody>
      </p:sp>
      <p:pic>
        <p:nvPicPr>
          <p:cNvPr id="4" name="Obrázek 5" descr="Anim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37987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>
                <a:solidFill>
                  <a:srgbClr val="00B0F0"/>
                </a:solidFill>
              </a:rPr>
              <a:t>Využitie preparátov </a:t>
            </a:r>
            <a:r>
              <a:rPr lang="sk-SK" b="1" dirty="0" err="1" smtClean="0">
                <a:solidFill>
                  <a:srgbClr val="00B0F0"/>
                </a:solidFill>
              </a:rPr>
              <a:t>JoalisAnimal</a:t>
            </a:r>
            <a:r>
              <a:rPr lang="sk-SK" b="1" dirty="0" smtClean="0">
                <a:solidFill>
                  <a:srgbClr val="00B0F0"/>
                </a:solidFill>
              </a:rPr>
              <a:t> pri detoxikácii psov a mačiek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7924800" cy="4648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k-SK" dirty="0" smtClean="0">
                <a:solidFill>
                  <a:schemeClr val="tx1"/>
                </a:solidFill>
              </a:rPr>
              <a:t>Celosvetovým trendom je zvyšovanie počtu psov a mačiek, ktorí sú chovaní ako domáci maznáčikovia. V súvislosti s tým sa zvyšuje aj požiadavka na skvalitňovanie a predlžovanie ich života.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Psi a mačky sú v súčasnosti natoľko domestikovaní, že stále častejšie trpia rovnakými civilizačnými chorobami ako ľudia. Jednou z príčin alergií, nádorových a metabolických ochorení, porúch reprodukcie a porúch správania je preťaženie organizmu  rôznymi toxínmi.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Dôsledkom vplyvu toxínov na organizmus zvierat je znečistenie a tým oslabenie funkcie orgánov, hlavne orgánov vylučovacích a </a:t>
            </a:r>
            <a:r>
              <a:rPr lang="sk-SK" dirty="0" err="1" smtClean="0">
                <a:solidFill>
                  <a:schemeClr val="tx1"/>
                </a:solidFill>
              </a:rPr>
              <a:t>detoxikačných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S rozvojom </a:t>
            </a:r>
            <a:r>
              <a:rPr lang="sk-SK" dirty="0" err="1" smtClean="0">
                <a:solidFill>
                  <a:schemeClr val="tx1"/>
                </a:solidFill>
              </a:rPr>
              <a:t>detoxikačnej</a:t>
            </a:r>
            <a:r>
              <a:rPr lang="sk-SK" dirty="0" smtClean="0">
                <a:solidFill>
                  <a:schemeClr val="tx1"/>
                </a:solidFill>
              </a:rPr>
              <a:t> medicíny u ľudí sa časom vytvorila aj potreba a požiadavka detoxikácie u spoločenských zvierat, predovšetkým psov a mačiek. Mnohí majitelia zvierat sa sami zaujímajú o zdravý životný štýl, vyhľadávajú aj alternatívne spôsoby zabezpečovania a udržiavania zdravia a vyžadujú to aj pre svojich miláčikov.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55000" lnSpcReduction="20000"/>
          </a:bodyPr>
          <a:lstStyle/>
          <a:p>
            <a:pPr lvl="0" algn="ctr">
              <a:buNone/>
            </a:pPr>
            <a:r>
              <a:rPr lang="sk-SK" dirty="0" smtClean="0"/>
              <a:t>	</a:t>
            </a:r>
            <a:r>
              <a:rPr lang="sk-SK" sz="5100" b="1" dirty="0" smtClean="0">
                <a:solidFill>
                  <a:srgbClr val="00B0F0"/>
                </a:solidFill>
              </a:rPr>
              <a:t>Najčastejšie toxíny, s ktorými prichádzajú psy a mačky do kontaktu:</a:t>
            </a:r>
          </a:p>
          <a:p>
            <a:pPr>
              <a:buNone/>
            </a:pPr>
            <a:r>
              <a:rPr lang="sk-SK" dirty="0" smtClean="0"/>
              <a:t> </a:t>
            </a:r>
          </a:p>
          <a:p>
            <a:pPr>
              <a:buNone/>
            </a:pPr>
            <a:r>
              <a:rPr lang="sk-SK" dirty="0" smtClean="0"/>
              <a:t>	*chemické látky v potrave a maškrtách – rôzne </a:t>
            </a:r>
            <a:r>
              <a:rPr lang="sk-SK" dirty="0" err="1" smtClean="0"/>
              <a:t>aditíva</a:t>
            </a:r>
            <a:r>
              <a:rPr lang="sk-SK" dirty="0" smtClean="0"/>
              <a:t> , „umelé“ vitamíny,</a:t>
            </a:r>
          </a:p>
          <a:p>
            <a:pPr>
              <a:buNone/>
            </a:pPr>
            <a:r>
              <a:rPr lang="sk-SK" dirty="0" smtClean="0"/>
              <a:t>                                                                               hormóny a pesticídy v nekvalitných</a:t>
            </a:r>
          </a:p>
          <a:p>
            <a:pPr>
              <a:buNone/>
            </a:pPr>
            <a:r>
              <a:rPr lang="sk-SK" dirty="0" smtClean="0"/>
              <a:t>                                                                               komerčných krmivách</a:t>
            </a:r>
          </a:p>
          <a:p>
            <a:pPr>
              <a:buNone/>
            </a:pPr>
            <a:r>
              <a:rPr lang="sk-SK" dirty="0" smtClean="0"/>
              <a:t>	*toxíny produkované v tele ako výsledok trávenia a metabolizmu</a:t>
            </a:r>
          </a:p>
          <a:p>
            <a:pPr>
              <a:buNone/>
            </a:pPr>
            <a:r>
              <a:rPr lang="sk-SK" dirty="0" smtClean="0"/>
              <a:t>	*lieky a iné chemické látky (najmä antibiotiká, </a:t>
            </a:r>
            <a:r>
              <a:rPr lang="sk-SK" dirty="0" err="1" smtClean="0"/>
              <a:t>kortikoidy</a:t>
            </a:r>
            <a:r>
              <a:rPr lang="sk-SK" dirty="0" smtClean="0"/>
              <a:t> a </a:t>
            </a:r>
            <a:r>
              <a:rPr lang="sk-SK" dirty="0" err="1" smtClean="0"/>
              <a:t>nesteroidné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                  protizápalové lieky, prípravky proti vonkajším</a:t>
            </a:r>
          </a:p>
          <a:p>
            <a:pPr>
              <a:buNone/>
            </a:pPr>
            <a:r>
              <a:rPr lang="sk-SK" dirty="0" smtClean="0"/>
              <a:t>                                                        a vnútorným parazitom a vakcíny, chemické</a:t>
            </a:r>
          </a:p>
          <a:p>
            <a:pPr>
              <a:buNone/>
            </a:pPr>
            <a:r>
              <a:rPr lang="sk-SK" dirty="0" smtClean="0"/>
              <a:t>                                                        čistiace prostriedky používané v domácnosti, atď.)</a:t>
            </a:r>
          </a:p>
          <a:p>
            <a:pPr>
              <a:buNone/>
            </a:pPr>
            <a:r>
              <a:rPr lang="sk-SK" dirty="0" smtClean="0"/>
              <a:t>	*vírusy, baktérie, plesne, kvasinky a parazity</a:t>
            </a:r>
          </a:p>
          <a:p>
            <a:pPr>
              <a:buNone/>
            </a:pPr>
            <a:r>
              <a:rPr lang="sk-SK" dirty="0" smtClean="0"/>
              <a:t>	*toxíny z prostredia (vzduch, voda, pôda): herbicídy, pesticídy, výfukové plyny,</a:t>
            </a:r>
          </a:p>
          <a:p>
            <a:pPr>
              <a:buNone/>
            </a:pPr>
            <a:r>
              <a:rPr lang="sk-SK" dirty="0" smtClean="0"/>
              <a:t>                                                                                 chemikálie používané na posyp</a:t>
            </a:r>
          </a:p>
          <a:p>
            <a:pPr>
              <a:buNone/>
            </a:pPr>
            <a:r>
              <a:rPr lang="sk-SK" dirty="0" smtClean="0"/>
              <a:t>                                                                                 chodníkov,  atď. </a:t>
            </a:r>
          </a:p>
          <a:p>
            <a:pPr>
              <a:buNone/>
            </a:pPr>
            <a:r>
              <a:rPr lang="sk-SK" dirty="0" smtClean="0"/>
              <a:t>	*toxíny v domácnosti: chemické čistiace prostriedky, osviežovače vzduchu, laky </a:t>
            </a:r>
          </a:p>
          <a:p>
            <a:pPr>
              <a:buNone/>
            </a:pPr>
            <a:r>
              <a:rPr lang="sk-SK" dirty="0" smtClean="0"/>
              <a:t>                                              na vlasy a deodoranty, cigaretový dym (psi sú často </a:t>
            </a:r>
          </a:p>
          <a:p>
            <a:pPr>
              <a:buNone/>
            </a:pPr>
            <a:r>
              <a:rPr lang="sk-SK" dirty="0" smtClean="0"/>
              <a:t>                                             „pasívni „fajčiari)                                                         </a:t>
            </a:r>
          </a:p>
          <a:p>
            <a:pPr>
              <a:buNone/>
            </a:pPr>
            <a:r>
              <a:rPr lang="sk-SK" dirty="0" smtClean="0"/>
              <a:t>	*emócie/stres - tesný kontakt s majiteľom má za následok prenos emócií</a:t>
            </a:r>
          </a:p>
          <a:p>
            <a:pPr>
              <a:buNone/>
            </a:pPr>
            <a:r>
              <a:rPr lang="sk-SK" dirty="0" smtClean="0"/>
              <a:t>                                   majiteľa na zviera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700" b="1" dirty="0" smtClean="0">
                <a:solidFill>
                  <a:srgbClr val="00B0F0"/>
                </a:solidFill>
              </a:rPr>
              <a:t>Odporúčaný postup pri detoxikácii psov a mačiek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b="1" dirty="0" smtClean="0"/>
              <a:t> </a:t>
            </a:r>
            <a:endParaRPr lang="sk-SK" dirty="0" smtClean="0"/>
          </a:p>
          <a:p>
            <a:pPr>
              <a:buNone/>
            </a:pPr>
            <a:r>
              <a:rPr lang="sk-SK" sz="5600" b="1" dirty="0" smtClean="0"/>
              <a:t>	</a:t>
            </a:r>
            <a:r>
              <a:rPr lang="sk-SK" sz="6400" b="1" dirty="0" smtClean="0">
                <a:solidFill>
                  <a:srgbClr val="00B050"/>
                </a:solidFill>
              </a:rPr>
              <a:t>1.zastavenie prísunu toxínov do organizmu:</a:t>
            </a:r>
          </a:p>
          <a:p>
            <a:pPr>
              <a:buNone/>
            </a:pPr>
            <a:endParaRPr lang="sk-SK" sz="6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6400" dirty="0" smtClean="0"/>
              <a:t>	*na úvod je vhodná hladovka 12-36 hod. u psov, u mačiek maximálne 12 hodín</a:t>
            </a:r>
          </a:p>
          <a:p>
            <a:pPr>
              <a:buNone/>
            </a:pPr>
            <a:r>
              <a:rPr lang="sk-SK" sz="6400" dirty="0" smtClean="0"/>
              <a:t>	*zmeniť potravu: </a:t>
            </a:r>
          </a:p>
          <a:p>
            <a:pPr>
              <a:buNone/>
            </a:pPr>
            <a:r>
              <a:rPr lang="sk-SK" sz="6400" dirty="0" smtClean="0"/>
              <a:t>	   ideálne surová strava BARF (</a:t>
            </a:r>
            <a:r>
              <a:rPr lang="sk-SK" sz="6400" dirty="0" err="1" smtClean="0"/>
              <a:t>Bones</a:t>
            </a:r>
            <a:r>
              <a:rPr lang="sk-SK" sz="6400" dirty="0" smtClean="0"/>
              <a:t> and </a:t>
            </a:r>
            <a:r>
              <a:rPr lang="sk-SK" sz="6400" dirty="0" err="1" smtClean="0"/>
              <a:t>Raw</a:t>
            </a:r>
            <a:r>
              <a:rPr lang="sk-SK" sz="6400" dirty="0" smtClean="0"/>
              <a:t> </a:t>
            </a:r>
            <a:r>
              <a:rPr lang="sk-SK" sz="6400" dirty="0" err="1" smtClean="0"/>
              <a:t>Food</a:t>
            </a:r>
            <a:r>
              <a:rPr lang="sk-SK" sz="6400" dirty="0" smtClean="0"/>
              <a:t>), obsahujúca surové mäso, vnútornosti a  </a:t>
            </a:r>
          </a:p>
          <a:p>
            <a:pPr>
              <a:buNone/>
            </a:pPr>
            <a:r>
              <a:rPr lang="sk-SK" sz="6400" dirty="0" smtClean="0"/>
              <a:t>          kosti, ovocie a zeleninu; vhodný je tiež čiastočný BARF (surové mäso a za studena lisované </a:t>
            </a:r>
          </a:p>
          <a:p>
            <a:pPr>
              <a:buNone/>
            </a:pPr>
            <a:r>
              <a:rPr lang="sk-SK" sz="6400" dirty="0" smtClean="0"/>
              <a:t>          krmivo bez chemických látok), alebo doma pripravovaná varená strava bez soli a korenín; </a:t>
            </a:r>
          </a:p>
          <a:p>
            <a:pPr>
              <a:buNone/>
            </a:pPr>
            <a:r>
              <a:rPr lang="sk-SK" sz="6400" dirty="0" smtClean="0"/>
              <a:t>          v krajnom prípade prechod na kvalitné granulované krmivo s vysokým podielom mäsa, bez </a:t>
            </a:r>
          </a:p>
          <a:p>
            <a:pPr>
              <a:buNone/>
            </a:pPr>
            <a:r>
              <a:rPr lang="sk-SK" sz="6400" dirty="0" smtClean="0"/>
              <a:t>          obilnín a bez prídavných chemických látok</a:t>
            </a:r>
          </a:p>
          <a:p>
            <a:pPr>
              <a:buNone/>
            </a:pPr>
            <a:r>
              <a:rPr lang="sk-SK" sz="6400" dirty="0" smtClean="0"/>
              <a:t>	*denne poskytnúť dostatok čerstvej pitnej (ideálne filtrovanej) vody; pravidelne čistiť misky </a:t>
            </a:r>
          </a:p>
          <a:p>
            <a:pPr>
              <a:buNone/>
            </a:pPr>
            <a:r>
              <a:rPr lang="sk-SK" sz="6400" dirty="0" smtClean="0"/>
              <a:t>          na vodu a jedlo</a:t>
            </a:r>
          </a:p>
          <a:p>
            <a:pPr>
              <a:buNone/>
            </a:pPr>
            <a:r>
              <a:rPr lang="sk-SK" sz="6400" dirty="0" smtClean="0"/>
              <a:t>	*minimalizovať liečbu chemickými liekmi: odčervovať prírodnými bylinnými produktmi, </a:t>
            </a:r>
          </a:p>
          <a:p>
            <a:pPr>
              <a:buNone/>
            </a:pPr>
            <a:r>
              <a:rPr lang="sk-SK" sz="6400" dirty="0" smtClean="0"/>
              <a:t>          používať prírodné </a:t>
            </a:r>
            <a:r>
              <a:rPr lang="sk-SK" sz="6400" dirty="0" err="1" smtClean="0"/>
              <a:t>ektoparazitiká</a:t>
            </a:r>
            <a:r>
              <a:rPr lang="sk-SK" sz="6400" dirty="0" smtClean="0"/>
              <a:t> a ekologické čistiace prostriedky; dodržiavať individuálny </a:t>
            </a:r>
          </a:p>
          <a:p>
            <a:pPr>
              <a:buNone/>
            </a:pPr>
            <a:r>
              <a:rPr lang="sk-SK" sz="6400" dirty="0" smtClean="0"/>
              <a:t>          vakcinačný program s rešpektovaním veku, kondície a chronických ochorení</a:t>
            </a:r>
          </a:p>
          <a:p>
            <a:pPr>
              <a:buNone/>
            </a:pPr>
            <a:r>
              <a:rPr lang="sk-SK" sz="6400" dirty="0" smtClean="0"/>
              <a:t>	*zabezpečiť prísun čistého vzduchu častým vetraním domácností; </a:t>
            </a:r>
          </a:p>
          <a:p>
            <a:pPr>
              <a:buNone/>
            </a:pPr>
            <a:r>
              <a:rPr lang="sk-SK" sz="6400" dirty="0" smtClean="0"/>
              <a:t>          majitelia - fajčiari by nemali fajčiť v prítomnosti svojich zvieracích miláčikov</a:t>
            </a:r>
          </a:p>
          <a:p>
            <a:pPr>
              <a:buNone/>
            </a:pPr>
            <a:r>
              <a:rPr lang="sk-SK" sz="6400" dirty="0" smtClean="0"/>
              <a:t>	*zabezpečiť pravidelnú  starostlivosť o kožu a srsť česaním a používaním prírodných </a:t>
            </a:r>
          </a:p>
          <a:p>
            <a:pPr>
              <a:buNone/>
            </a:pPr>
            <a:r>
              <a:rPr lang="sk-SK" sz="6400" dirty="0" smtClean="0"/>
              <a:t>          produktov</a:t>
            </a:r>
          </a:p>
          <a:p>
            <a:pPr>
              <a:buNone/>
            </a:pPr>
            <a:r>
              <a:rPr lang="sk-SK" sz="6400" dirty="0" smtClean="0"/>
              <a:t>	*dôležitý je aj pravidelný pohyb zvieraťa v čistom prostredí, dostatok aktivít a interakcií </a:t>
            </a:r>
          </a:p>
          <a:p>
            <a:pPr>
              <a:buNone/>
            </a:pPr>
            <a:r>
              <a:rPr lang="sk-SK" sz="6400" dirty="0" smtClean="0"/>
              <a:t>          s majiteľom</a:t>
            </a:r>
          </a:p>
          <a:p>
            <a:pPr>
              <a:buNone/>
            </a:pPr>
            <a:r>
              <a:rPr lang="sk-SK" sz="6400" dirty="0" smtClean="0"/>
              <a:t>	*psom, ktorí zvyknú požierať trávu to dovoliť len v čistom prostredí (napr. nie pri ceste) </a:t>
            </a:r>
            <a:endParaRPr lang="sk-SK" sz="6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400" b="1" dirty="0" smtClean="0"/>
              <a:t>	</a:t>
            </a:r>
            <a:r>
              <a:rPr lang="sk-SK" sz="1600" b="1" dirty="0" smtClean="0">
                <a:solidFill>
                  <a:srgbClr val="00B050"/>
                </a:solidFill>
              </a:rPr>
              <a:t>2.detoxikácia organizmu:</a:t>
            </a:r>
          </a:p>
          <a:p>
            <a:pPr>
              <a:buNone/>
            </a:pPr>
            <a:r>
              <a:rPr lang="sk-SK" sz="800" b="1" dirty="0" smtClean="0">
                <a:solidFill>
                  <a:srgbClr val="00B050"/>
                </a:solidFill>
              </a:rPr>
              <a:t> </a:t>
            </a:r>
            <a:endParaRPr lang="sk-SK" sz="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1400" dirty="0" smtClean="0"/>
              <a:t>	  Aj u zvierat je na odstránenie toxínov z organizmu k dispozícii niekoľko možností: </a:t>
            </a:r>
          </a:p>
          <a:p>
            <a:pPr>
              <a:buNone/>
            </a:pPr>
            <a:endParaRPr lang="sk-SK" sz="800" dirty="0" smtClean="0"/>
          </a:p>
          <a:p>
            <a:pPr>
              <a:buNone/>
            </a:pPr>
            <a:r>
              <a:rPr lang="sk-SK" sz="1400" dirty="0" smtClean="0"/>
              <a:t>	*</a:t>
            </a:r>
            <a:r>
              <a:rPr lang="sk-SK" sz="1400" dirty="0" err="1" smtClean="0"/>
              <a:t>fytoterapeutiká</a:t>
            </a:r>
            <a:r>
              <a:rPr lang="sk-SK" sz="1400" dirty="0" smtClean="0"/>
              <a:t> - bylinné zmesi pre psov a mačky obsahujúce byliny ako </a:t>
            </a:r>
            <a:r>
              <a:rPr lang="sk-SK" sz="1400" dirty="0" err="1" smtClean="0"/>
              <a:t>pestrec</a:t>
            </a:r>
            <a:r>
              <a:rPr lang="sk-SK" sz="1400" dirty="0" smtClean="0"/>
              <a:t> mariánsky, púpava,  </a:t>
            </a:r>
          </a:p>
          <a:p>
            <a:pPr>
              <a:buNone/>
            </a:pPr>
            <a:r>
              <a:rPr lang="sk-SK" sz="1400" dirty="0" smtClean="0"/>
              <a:t>           ďatelina lúčna, lopúch, praslička, harmanček, žihľava, myší  chvost,  zlatobyľ, breza, ale aj preparáty </a:t>
            </a:r>
          </a:p>
          <a:p>
            <a:pPr>
              <a:buNone/>
            </a:pPr>
            <a:r>
              <a:rPr lang="sk-SK" sz="1400" dirty="0" smtClean="0"/>
              <a:t>           z morských a sladkovodných rias a aloe vera</a:t>
            </a:r>
          </a:p>
          <a:p>
            <a:pPr>
              <a:buNone/>
            </a:pPr>
            <a:r>
              <a:rPr lang="sk-SK" sz="800" dirty="0" smtClean="0"/>
              <a:t>	 </a:t>
            </a:r>
          </a:p>
          <a:p>
            <a:pPr>
              <a:buNone/>
            </a:pPr>
            <a:r>
              <a:rPr lang="sk-SK" sz="1400" dirty="0" smtClean="0"/>
              <a:t>	*</a:t>
            </a:r>
            <a:r>
              <a:rPr lang="sk-SK" sz="1400" dirty="0" err="1" smtClean="0"/>
              <a:t>homeopatiká</a:t>
            </a:r>
            <a:r>
              <a:rPr lang="sk-SK" sz="1400" dirty="0" smtClean="0"/>
              <a:t> – tzv. drenážne lieky</a:t>
            </a:r>
          </a:p>
          <a:p>
            <a:pPr>
              <a:buNone/>
            </a:pPr>
            <a:r>
              <a:rPr lang="sk-SK" sz="800" dirty="0" smtClean="0"/>
              <a:t>	 </a:t>
            </a:r>
          </a:p>
          <a:p>
            <a:pPr>
              <a:buNone/>
            </a:pPr>
            <a:r>
              <a:rPr lang="sk-SK" sz="1400" dirty="0" smtClean="0"/>
              <a:t>	*kontrolovaná a riadená detoxikácia preparátmi </a:t>
            </a:r>
            <a:r>
              <a:rPr lang="sk-SK" sz="1400" dirty="0" err="1" smtClean="0"/>
              <a:t>Joalis</a:t>
            </a:r>
            <a:r>
              <a:rPr lang="sk-SK" sz="1400" dirty="0" smtClean="0"/>
              <a:t> </a:t>
            </a:r>
            <a:r>
              <a:rPr lang="sk-SK" sz="1400" dirty="0" err="1" smtClean="0"/>
              <a:t>Animal</a:t>
            </a:r>
            <a:r>
              <a:rPr lang="sk-SK" sz="1400" dirty="0" smtClean="0"/>
              <a:t>. Ide o prírodné veterinárne prípravky </a:t>
            </a:r>
          </a:p>
          <a:p>
            <a:pPr>
              <a:buNone/>
            </a:pPr>
            <a:r>
              <a:rPr lang="sk-SK" sz="1400" dirty="0" smtClean="0"/>
              <a:t>            pochádzajúce z výskumu  a vývoja MUDr. </a:t>
            </a:r>
            <a:r>
              <a:rPr lang="sk-SK" sz="1400" dirty="0" err="1" smtClean="0"/>
              <a:t>Josefa</a:t>
            </a:r>
            <a:r>
              <a:rPr lang="sk-SK" sz="1400" dirty="0" smtClean="0"/>
              <a:t> Jonáša. Sú vyrobené technológiou schopnou ukladať </a:t>
            </a:r>
          </a:p>
          <a:p>
            <a:pPr>
              <a:buNone/>
            </a:pPr>
            <a:r>
              <a:rPr lang="sk-SK" sz="1400" dirty="0" smtClean="0"/>
              <a:t>            informáciu o toxínoch do nosiča informácií, ktorým je etanol. Na základe rozoznania tejto informácie </a:t>
            </a:r>
          </a:p>
          <a:p>
            <a:pPr>
              <a:buNone/>
            </a:pPr>
            <a:r>
              <a:rPr lang="sk-SK" sz="1400" dirty="0" smtClean="0"/>
              <a:t>            organizmus aktivuje svoj imunitný systém a príslušný toxín vylúči svojimi vlastnými silami. Druhou </a:t>
            </a:r>
          </a:p>
          <a:p>
            <a:pPr>
              <a:buNone/>
            </a:pPr>
            <a:r>
              <a:rPr lang="sk-SK" sz="1400" dirty="0" smtClean="0"/>
              <a:t>            zložkou preparátov </a:t>
            </a:r>
            <a:r>
              <a:rPr lang="sk-SK" sz="1400" dirty="0" err="1" smtClean="0"/>
              <a:t>Joalis</a:t>
            </a:r>
            <a:r>
              <a:rPr lang="sk-SK" sz="1400" dirty="0" smtClean="0"/>
              <a:t> </a:t>
            </a:r>
            <a:r>
              <a:rPr lang="sk-SK" sz="1400" dirty="0" err="1" smtClean="0"/>
              <a:t>Animal</a:t>
            </a:r>
            <a:r>
              <a:rPr lang="sk-SK" sz="1400" dirty="0" smtClean="0"/>
              <a:t> sú aktívne látky – rastliny a vitamíny. Informačné veterinárne preparáty </a:t>
            </a:r>
          </a:p>
          <a:p>
            <a:pPr>
              <a:buNone/>
            </a:pPr>
            <a:r>
              <a:rPr lang="sk-SK" sz="1400" dirty="0" smtClean="0"/>
              <a:t>            </a:t>
            </a:r>
            <a:r>
              <a:rPr lang="sk-SK" sz="1400" dirty="0" err="1" smtClean="0"/>
              <a:t>Joalis</a:t>
            </a:r>
            <a:r>
              <a:rPr lang="sk-SK" sz="1400" dirty="0" smtClean="0"/>
              <a:t> </a:t>
            </a:r>
            <a:r>
              <a:rPr lang="sk-SK" sz="1400" dirty="0" err="1" smtClean="0"/>
              <a:t>Animal</a:t>
            </a:r>
            <a:r>
              <a:rPr lang="sk-SK" sz="1400" dirty="0" smtClean="0"/>
              <a:t> nedodávajú do tela žiadnu umelú chemickú látku, ani samy o sebe neodstraňujú toxíny. </a:t>
            </a:r>
          </a:p>
          <a:p>
            <a:pPr>
              <a:buNone/>
            </a:pPr>
            <a:r>
              <a:rPr lang="sk-SK" sz="1400" dirty="0" smtClean="0"/>
              <a:t>            Preparáty poskytujú organizmu informáciu, ako sa má sám s využitím svojich revitalizačných schopností </a:t>
            </a:r>
          </a:p>
          <a:p>
            <a:pPr>
              <a:buNone/>
            </a:pPr>
            <a:r>
              <a:rPr lang="sk-SK" sz="1400" dirty="0" smtClean="0"/>
              <a:t>            zbaviť toxínov.  Preparáty sú vo forme kvapiek, ktoré sa podávajú perorálne alebo sa môžu  votrieť do </a:t>
            </a:r>
          </a:p>
          <a:p>
            <a:pPr>
              <a:buNone/>
            </a:pPr>
            <a:r>
              <a:rPr lang="sk-SK" sz="1400" dirty="0" smtClean="0"/>
              <a:t>            kože, čo je veľká výhoda u mačiek a citlivých psov. Môžu sa použiť preventívne, aj pri liečbe </a:t>
            </a:r>
          </a:p>
          <a:p>
            <a:pPr>
              <a:buNone/>
            </a:pPr>
            <a:r>
              <a:rPr lang="sk-SK" sz="1400" dirty="0" smtClean="0"/>
              <a:t>	   chronických ochorení, samostatne alebo spolu s inými, aj chemickými liekmi. Pri výbere vhodného </a:t>
            </a:r>
          </a:p>
          <a:p>
            <a:pPr>
              <a:buNone/>
            </a:pPr>
            <a:r>
              <a:rPr lang="sk-SK" sz="1400" dirty="0" smtClean="0"/>
              <a:t>            preparátu je možné vychádzať buď z jeho názvu, alebo zohľadňovať aj zásady  celostnej medicíny. </a:t>
            </a:r>
          </a:p>
          <a:p>
            <a:pPr>
              <a:buNone/>
            </a:pPr>
            <a:r>
              <a:rPr lang="sk-SK" sz="1400" dirty="0" smtClean="0"/>
              <a:t>            V niektorých  prípadoch je vhodné kvôli lepšej účinnosti preparáty kombinovať. Prípravky </a:t>
            </a:r>
            <a:r>
              <a:rPr lang="sk-SK" sz="1400" dirty="0" err="1" smtClean="0"/>
              <a:t>Joalis</a:t>
            </a:r>
            <a:r>
              <a:rPr lang="sk-SK" sz="1400" dirty="0" smtClean="0"/>
              <a:t> </a:t>
            </a:r>
            <a:r>
              <a:rPr lang="sk-SK" sz="1400" dirty="0" err="1" smtClean="0"/>
              <a:t>Animal</a:t>
            </a:r>
            <a:r>
              <a:rPr lang="sk-SK" sz="1400" dirty="0" smtClean="0"/>
              <a:t> </a:t>
            </a:r>
          </a:p>
          <a:p>
            <a:pPr>
              <a:buNone/>
            </a:pPr>
            <a:r>
              <a:rPr lang="sk-SK" sz="1400" dirty="0" smtClean="0"/>
              <a:t>            nemajú žiadne vedľajšie účinky a ich výhodou je aj prijateľná cena.</a:t>
            </a:r>
          </a:p>
          <a:p>
            <a:endParaRPr lang="sk-SK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 smtClean="0"/>
              <a:t>	</a:t>
            </a:r>
            <a:r>
              <a:rPr lang="sk-SK" b="1" dirty="0" smtClean="0">
                <a:solidFill>
                  <a:srgbClr val="00B050"/>
                </a:solidFill>
              </a:rPr>
              <a:t>3.doplnenie chýbajúcich živín do organizmu  </a:t>
            </a:r>
          </a:p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        podávaním kvalitných prírodných výživových  </a:t>
            </a:r>
          </a:p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        doplnkov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sk-SK" dirty="0" smtClean="0"/>
              <a:t>     *</a:t>
            </a:r>
            <a:r>
              <a:rPr lang="sk-SK" sz="2600" dirty="0" smtClean="0"/>
              <a:t>vitamíny, minerálne látky, nenasýtené mastné kyseliny, </a:t>
            </a:r>
            <a:r>
              <a:rPr lang="sk-SK" sz="2600" dirty="0" err="1" smtClean="0"/>
              <a:t>probiotiká</a:t>
            </a:r>
            <a:r>
              <a:rPr lang="sk-SK" sz="2600" dirty="0" smtClean="0"/>
              <a:t>,  </a:t>
            </a:r>
          </a:p>
          <a:p>
            <a:pPr>
              <a:buNone/>
            </a:pPr>
            <a:r>
              <a:rPr lang="sk-SK" sz="2600" dirty="0" smtClean="0"/>
              <a:t>         tráviace enzýmy, atď.)</a:t>
            </a:r>
          </a:p>
          <a:p>
            <a:pPr>
              <a:buNone/>
            </a:pPr>
            <a:r>
              <a:rPr lang="sk-SK" dirty="0" smtClean="0"/>
              <a:t> ----------------------------------------------------------------------------</a:t>
            </a:r>
          </a:p>
          <a:p>
            <a:pPr>
              <a:buNone/>
            </a:pPr>
            <a:r>
              <a:rPr lang="sk-SK" dirty="0" smtClean="0"/>
              <a:t>  </a:t>
            </a:r>
          </a:p>
          <a:p>
            <a:pPr lvl="0">
              <a:buNone/>
            </a:pPr>
            <a:r>
              <a:rPr lang="sk-SK" b="1" dirty="0" smtClean="0"/>
              <a:t>     </a:t>
            </a:r>
            <a:r>
              <a:rPr lang="sk-SK" b="1" dirty="0" smtClean="0">
                <a:solidFill>
                  <a:srgbClr val="00B0F0"/>
                </a:solidFill>
              </a:rPr>
              <a:t>Možné, ale nie nevyhnutné sprievodné príznaky      </a:t>
            </a:r>
          </a:p>
          <a:p>
            <a:pPr lvl="0">
              <a:buNone/>
            </a:pPr>
            <a:r>
              <a:rPr lang="sk-SK" b="1" dirty="0" smtClean="0">
                <a:solidFill>
                  <a:srgbClr val="00B0F0"/>
                </a:solidFill>
              </a:rPr>
              <a:t>                                     detoxikácie</a:t>
            </a:r>
            <a:r>
              <a:rPr lang="sk-SK" dirty="0" smtClean="0">
                <a:solidFill>
                  <a:srgbClr val="00B0F0"/>
                </a:solidFill>
              </a:rPr>
              <a:t>:</a:t>
            </a:r>
          </a:p>
          <a:p>
            <a:pPr>
              <a:buNone/>
            </a:pPr>
            <a:r>
              <a:rPr lang="sk-SK" dirty="0" smtClean="0"/>
              <a:t>     hlieny v stolici, hnačka, výtoky z očí, zmeny na koži, zvýšený zápach tela a/alebo škrabanie; niekedy môže dôjsť k tzv. </a:t>
            </a:r>
            <a:r>
              <a:rPr lang="sk-SK" dirty="0" err="1" smtClean="0"/>
              <a:t>detoxikačnej</a:t>
            </a:r>
            <a:r>
              <a:rPr lang="sk-SK" dirty="0" smtClean="0"/>
              <a:t> kríze, kedy sa môžu zdravotné problémy dočasne zhoršiť; tieto príznaky však časom spontánne vymiznú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3600" b="1" dirty="0" smtClean="0">
                <a:solidFill>
                  <a:srgbClr val="00B0F0"/>
                </a:solidFill>
              </a:rPr>
              <a:t>Najčastejšie indikácie pre použitie prípravkov </a:t>
            </a:r>
            <a:r>
              <a:rPr lang="sk-SK" sz="3600" b="1" dirty="0" err="1" smtClean="0">
                <a:solidFill>
                  <a:srgbClr val="00B0F0"/>
                </a:solidFill>
              </a:rPr>
              <a:t>Joalis</a:t>
            </a:r>
            <a:r>
              <a:rPr lang="sk-SK" sz="3600" b="1" dirty="0" smtClean="0">
                <a:solidFill>
                  <a:srgbClr val="00B0F0"/>
                </a:solidFill>
              </a:rPr>
              <a:t> </a:t>
            </a:r>
            <a:r>
              <a:rPr lang="sk-SK" sz="3600" b="1" dirty="0" err="1" smtClean="0">
                <a:solidFill>
                  <a:srgbClr val="00B0F0"/>
                </a:solidFill>
              </a:rPr>
              <a:t>Animal</a:t>
            </a:r>
            <a:r>
              <a:rPr lang="sk-SK" sz="3600" b="1" dirty="0" smtClean="0">
                <a:solidFill>
                  <a:srgbClr val="00B0F0"/>
                </a:solidFill>
              </a:rPr>
              <a:t> v mojej ambulancii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 err="1" smtClean="0">
                <a:solidFill>
                  <a:srgbClr val="00B050"/>
                </a:solidFill>
              </a:rPr>
              <a:t>Joalis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AniNevrin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sk-SK" dirty="0" smtClean="0"/>
              <a:t>     *poruchy správania  (agresivita a </a:t>
            </a:r>
            <a:r>
              <a:rPr lang="sk-SK" dirty="0" err="1" smtClean="0"/>
              <a:t>hyperaktivita</a:t>
            </a:r>
            <a:r>
              <a:rPr lang="sk-SK" dirty="0" smtClean="0"/>
              <a:t>, nadmerná   </a:t>
            </a:r>
          </a:p>
          <a:p>
            <a:pPr>
              <a:buNone/>
            </a:pPr>
            <a:r>
              <a:rPr lang="sk-SK" dirty="0" smtClean="0"/>
              <a:t>       dominancia, emočná labilita, strach z rôznych podnetov, separačná   </a:t>
            </a:r>
          </a:p>
          <a:p>
            <a:pPr>
              <a:buNone/>
            </a:pPr>
            <a:r>
              <a:rPr lang="sk-SK" dirty="0" smtClean="0"/>
              <a:t>       úzkosť, deštruktívne správanie, </a:t>
            </a:r>
            <a:r>
              <a:rPr lang="sk-SK" dirty="0" err="1" smtClean="0"/>
              <a:t>kompulzívna</a:t>
            </a:r>
            <a:r>
              <a:rPr lang="sk-SK" dirty="0" smtClean="0"/>
              <a:t> porucha)</a:t>
            </a:r>
          </a:p>
          <a:p>
            <a:pPr>
              <a:buNone/>
            </a:pPr>
            <a:r>
              <a:rPr lang="sk-SK" dirty="0" smtClean="0"/>
              <a:t>     *epilepsia</a:t>
            </a:r>
          </a:p>
          <a:p>
            <a:pPr>
              <a:buNone/>
            </a:pPr>
            <a:r>
              <a:rPr lang="sk-SK" dirty="0" smtClean="0"/>
              <a:t>	*poruchy motoriky nervového pôvodu</a:t>
            </a:r>
          </a:p>
          <a:p>
            <a:pPr>
              <a:buNone/>
            </a:pPr>
            <a:r>
              <a:rPr lang="sk-SK" dirty="0" smtClean="0"/>
              <a:t>	*rekonvalescencia po </a:t>
            </a:r>
            <a:r>
              <a:rPr lang="sk-SK" dirty="0" err="1" smtClean="0"/>
              <a:t>anestéze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*</a:t>
            </a:r>
            <a:r>
              <a:rPr lang="sk-SK" dirty="0" err="1" smtClean="0"/>
              <a:t>postvakcinačné</a:t>
            </a:r>
            <a:r>
              <a:rPr lang="sk-SK" dirty="0" smtClean="0"/>
              <a:t> reakcie (u zvierat, u ktorých sa v minulosti vyskytli    </a:t>
            </a:r>
          </a:p>
          <a:p>
            <a:pPr>
              <a:buNone/>
            </a:pPr>
            <a:r>
              <a:rPr lang="sk-SK" dirty="0" smtClean="0"/>
              <a:t>        nežiaduce účinky vakcinácie aj preventívne)</a:t>
            </a:r>
          </a:p>
          <a:p>
            <a:pPr>
              <a:buNone/>
            </a:pPr>
            <a:r>
              <a:rPr lang="sk-SK" dirty="0" smtClean="0"/>
              <a:t>     *silná invázia vnútorných a vonkajších parazitov, po použití   </a:t>
            </a:r>
          </a:p>
          <a:p>
            <a:pPr>
              <a:buNone/>
            </a:pPr>
            <a:r>
              <a:rPr lang="sk-SK" dirty="0" smtClean="0"/>
              <a:t>        chemických antiparazitík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486400"/>
          </a:xfrm>
        </p:spPr>
        <p:txBody>
          <a:bodyPr>
            <a:noAutofit/>
          </a:bodyPr>
          <a:lstStyle/>
          <a:p>
            <a:r>
              <a:rPr lang="sk-SK" sz="1600" b="1" dirty="0" err="1" smtClean="0">
                <a:solidFill>
                  <a:srgbClr val="00B050"/>
                </a:solidFill>
              </a:rPr>
              <a:t>Joalis</a:t>
            </a:r>
            <a:r>
              <a:rPr lang="sk-SK" sz="1600" b="1" dirty="0" smtClean="0">
                <a:solidFill>
                  <a:srgbClr val="00B050"/>
                </a:solidFill>
              </a:rPr>
              <a:t> </a:t>
            </a:r>
            <a:r>
              <a:rPr lang="sk-SK" sz="1600" b="1" dirty="0" err="1" smtClean="0">
                <a:solidFill>
                  <a:srgbClr val="00B050"/>
                </a:solidFill>
              </a:rPr>
              <a:t>AniSkin</a:t>
            </a:r>
            <a:r>
              <a:rPr lang="sk-SK" sz="1600" b="1" dirty="0" smtClean="0">
                <a:solidFill>
                  <a:srgbClr val="00B050"/>
                </a:solidFill>
              </a:rPr>
              <a:t> </a:t>
            </a:r>
            <a:endParaRPr lang="sk-SK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1600" dirty="0" smtClean="0"/>
              <a:t>	ochorenia kože a kožných derivátov: </a:t>
            </a:r>
            <a:r>
              <a:rPr lang="sk-SK" sz="1600" dirty="0" err="1" smtClean="0"/>
              <a:t>atopická</a:t>
            </a:r>
            <a:r>
              <a:rPr lang="sk-SK" sz="1600" dirty="0" smtClean="0"/>
              <a:t> dermatitída, alergia na blšie</a:t>
            </a:r>
          </a:p>
          <a:p>
            <a:pPr>
              <a:buNone/>
            </a:pPr>
            <a:r>
              <a:rPr lang="sk-SK" sz="1600" dirty="0" smtClean="0"/>
              <a:t>	                                                                  poštípanie, alergia na potravu</a:t>
            </a:r>
          </a:p>
          <a:p>
            <a:pPr>
              <a:buNone/>
            </a:pPr>
            <a:r>
              <a:rPr lang="sk-SK" sz="1600" dirty="0" smtClean="0"/>
              <a:t>	                                                                  bakteriálne a kvasinkové infekcie kože,</a:t>
            </a:r>
          </a:p>
          <a:p>
            <a:pPr>
              <a:buNone/>
            </a:pPr>
            <a:r>
              <a:rPr lang="sk-SK" sz="1600" dirty="0" smtClean="0"/>
              <a:t>	                                                                  parazitárne ochorenia kože </a:t>
            </a:r>
          </a:p>
          <a:p>
            <a:r>
              <a:rPr lang="sk-SK" sz="1600" b="1" dirty="0" err="1" smtClean="0">
                <a:solidFill>
                  <a:srgbClr val="00B050"/>
                </a:solidFill>
              </a:rPr>
              <a:t>Joalis</a:t>
            </a:r>
            <a:r>
              <a:rPr lang="sk-SK" sz="1600" b="1" dirty="0" smtClean="0">
                <a:solidFill>
                  <a:srgbClr val="00B050"/>
                </a:solidFill>
              </a:rPr>
              <a:t> </a:t>
            </a:r>
            <a:r>
              <a:rPr lang="sk-SK" sz="1600" b="1" dirty="0" err="1" smtClean="0">
                <a:solidFill>
                  <a:srgbClr val="00B050"/>
                </a:solidFill>
              </a:rPr>
              <a:t>AniUrin</a:t>
            </a:r>
            <a:endParaRPr lang="sk-SK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1600" dirty="0" smtClean="0"/>
              <a:t>	zápalové ochorenia močových ciest, </a:t>
            </a:r>
            <a:r>
              <a:rPr lang="sk-SK" sz="1600" dirty="0" err="1" smtClean="0"/>
              <a:t>urolitiáza</a:t>
            </a:r>
            <a:r>
              <a:rPr lang="sk-SK" sz="1600" dirty="0" smtClean="0"/>
              <a:t>, močová inkontinencia,</a:t>
            </a:r>
          </a:p>
          <a:p>
            <a:pPr>
              <a:buNone/>
            </a:pPr>
            <a:r>
              <a:rPr lang="sk-SK" sz="1600" dirty="0" smtClean="0"/>
              <a:t>	ochorenia </a:t>
            </a:r>
            <a:r>
              <a:rPr lang="sk-SK" sz="1600" dirty="0" err="1" smtClean="0"/>
              <a:t>pohlav</a:t>
            </a:r>
            <a:r>
              <a:rPr lang="sk-SK" sz="1600" dirty="0" smtClean="0"/>
              <a:t>. aparátu</a:t>
            </a:r>
          </a:p>
          <a:p>
            <a:r>
              <a:rPr lang="sk-SK" sz="1600" b="1" dirty="0" err="1" smtClean="0">
                <a:solidFill>
                  <a:srgbClr val="00B050"/>
                </a:solidFill>
              </a:rPr>
              <a:t>JoalisAnimove</a:t>
            </a:r>
            <a:endParaRPr lang="sk-SK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1600" dirty="0" smtClean="0"/>
              <a:t>	</a:t>
            </a:r>
            <a:r>
              <a:rPr lang="sk-SK" sz="1600" dirty="0" err="1" smtClean="0"/>
              <a:t>degeneratívne</a:t>
            </a:r>
            <a:r>
              <a:rPr lang="sk-SK" sz="1600" dirty="0" smtClean="0"/>
              <a:t> ochorenia pohybového aparátu, poúrazové stavy</a:t>
            </a:r>
          </a:p>
          <a:p>
            <a:r>
              <a:rPr lang="sk-SK" sz="1600" b="1" dirty="0" err="1" smtClean="0">
                <a:solidFill>
                  <a:srgbClr val="00B050"/>
                </a:solidFill>
              </a:rPr>
              <a:t>JoalisAniMet</a:t>
            </a:r>
            <a:endParaRPr lang="sk-SK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1600" dirty="0" smtClean="0"/>
              <a:t>	obezita, metabolické poruchy</a:t>
            </a:r>
          </a:p>
          <a:p>
            <a:r>
              <a:rPr lang="sk-SK" sz="1600" b="1" dirty="0" err="1" smtClean="0">
                <a:solidFill>
                  <a:srgbClr val="00B050"/>
                </a:solidFill>
              </a:rPr>
              <a:t>JoalisAniSpir</a:t>
            </a:r>
            <a:endParaRPr lang="sk-SK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1600" dirty="0" smtClean="0"/>
              <a:t>	akútne (napr. </a:t>
            </a:r>
            <a:r>
              <a:rPr lang="sk-SK" sz="1600" dirty="0" err="1" smtClean="0"/>
              <a:t>kotercový</a:t>
            </a:r>
            <a:r>
              <a:rPr lang="sk-SK" sz="1600" dirty="0" smtClean="0"/>
              <a:t> kašeľ) a chronické (napr. chronická bronchitída) ochorenia respiračných orgánov; tracheálny kolaps </a:t>
            </a:r>
          </a:p>
          <a:p>
            <a:r>
              <a:rPr lang="sk-SK" sz="1600" b="1" dirty="0" err="1" smtClean="0">
                <a:solidFill>
                  <a:srgbClr val="00B050"/>
                </a:solidFill>
              </a:rPr>
              <a:t>Joalis</a:t>
            </a:r>
            <a:r>
              <a:rPr lang="sk-SK" sz="1600" b="1" dirty="0" smtClean="0">
                <a:solidFill>
                  <a:srgbClr val="00B050"/>
                </a:solidFill>
              </a:rPr>
              <a:t> </a:t>
            </a:r>
            <a:r>
              <a:rPr lang="sk-SK" sz="1600" b="1" dirty="0" err="1" smtClean="0">
                <a:solidFill>
                  <a:srgbClr val="00B050"/>
                </a:solidFill>
              </a:rPr>
              <a:t>AniDigest</a:t>
            </a:r>
            <a:endParaRPr lang="sk-SK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1600" dirty="0" smtClean="0"/>
              <a:t>	akútne aj chronické ochorenia tráviaceho aparátu, otravy, dlhodobá liečba perorálnymi antibiotikami; alergia na potravu; </a:t>
            </a:r>
            <a:r>
              <a:rPr lang="sk-SK" sz="1600" dirty="0" err="1" smtClean="0"/>
              <a:t>stomatitída</a:t>
            </a:r>
            <a:endParaRPr lang="sk-SK" sz="1600" dirty="0" smtClean="0"/>
          </a:p>
          <a:p>
            <a:pPr>
              <a:buNone/>
            </a:pPr>
            <a:r>
              <a:rPr lang="sk-SK" sz="1600" b="1" dirty="0" smtClean="0"/>
              <a:t>	</a:t>
            </a:r>
            <a:endParaRPr lang="sk-SK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               </a:t>
            </a:r>
            <a:r>
              <a:rPr lang="sk-SK" b="1" dirty="0" err="1" smtClean="0">
                <a:solidFill>
                  <a:srgbClr val="00B0F0"/>
                </a:solidFill>
              </a:rPr>
              <a:t>Kazuistiky</a:t>
            </a:r>
            <a:r>
              <a:rPr lang="sk-SK" b="1" dirty="0" smtClean="0">
                <a:solidFill>
                  <a:srgbClr val="00B0F0"/>
                </a:solidFill>
              </a:rPr>
              <a:t/>
            </a:r>
            <a:br>
              <a:rPr lang="sk-SK" b="1" dirty="0" smtClean="0">
                <a:solidFill>
                  <a:srgbClr val="00B0F0"/>
                </a:solidFill>
              </a:rPr>
            </a:b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95600" y="609600"/>
            <a:ext cx="5791200" cy="6019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dirty="0" smtClean="0"/>
              <a:t>		                                                                        </a:t>
            </a:r>
            <a:r>
              <a:rPr lang="sk-SK" sz="11200" b="1" dirty="0" smtClean="0">
                <a:solidFill>
                  <a:srgbClr val="00B050"/>
                </a:solidFill>
              </a:rPr>
              <a:t>BENY</a:t>
            </a:r>
            <a:endParaRPr lang="sk-SK" sz="11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sz="8000" dirty="0" smtClean="0"/>
              <a:t>- kastrovaná </a:t>
            </a:r>
            <a:r>
              <a:rPr lang="sk-SK" sz="8000" dirty="0" err="1" smtClean="0"/>
              <a:t>fena</a:t>
            </a:r>
            <a:r>
              <a:rPr lang="sk-SK" sz="8000" dirty="0" smtClean="0"/>
              <a:t>, 12 rokov, anglický </a:t>
            </a:r>
            <a:r>
              <a:rPr lang="sk-SK" sz="8000" dirty="0" err="1" smtClean="0"/>
              <a:t>kokršpaniel</a:t>
            </a:r>
            <a:r>
              <a:rPr lang="sk-SK" sz="8000" dirty="0" smtClean="0"/>
              <a:t>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</a:p>
          <a:p>
            <a:pPr>
              <a:buNone/>
            </a:pPr>
            <a:r>
              <a:rPr lang="sk-SK" sz="8000" dirty="0" smtClean="0"/>
              <a:t>      - problémy: po ostrihaní: </a:t>
            </a:r>
            <a:r>
              <a:rPr lang="sk-SK" sz="8000" dirty="0" err="1" smtClean="0"/>
              <a:t>alopetické</a:t>
            </a:r>
            <a:r>
              <a:rPr lang="sk-SK" sz="8000" dirty="0" smtClean="0"/>
              <a:t> nesvrbivé </a:t>
            </a:r>
          </a:p>
          <a:p>
            <a:pPr>
              <a:buNone/>
            </a:pPr>
            <a:r>
              <a:rPr lang="sk-SK" sz="8000" dirty="0" smtClean="0"/>
              <a:t>         ložiská, zastavený rast srsti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</a:t>
            </a:r>
          </a:p>
          <a:p>
            <a:pPr>
              <a:buNone/>
            </a:pPr>
            <a:r>
              <a:rPr lang="sk-SK" sz="8000" dirty="0" smtClean="0"/>
              <a:t>      - liečba: lokálne prírodné prípravky s obsahom </a:t>
            </a:r>
          </a:p>
          <a:p>
            <a:pPr>
              <a:buNone/>
            </a:pPr>
            <a:r>
              <a:rPr lang="sk-SK" sz="8000" dirty="0" smtClean="0"/>
              <a:t>        červeného ílu a </a:t>
            </a:r>
            <a:r>
              <a:rPr lang="sk-SK" sz="8000" dirty="0" err="1" smtClean="0"/>
              <a:t>ginkového</a:t>
            </a:r>
            <a:r>
              <a:rPr lang="sk-SK" sz="8000" dirty="0" smtClean="0"/>
              <a:t> oleja; celkovo </a:t>
            </a:r>
          </a:p>
          <a:p>
            <a:pPr>
              <a:buNone/>
            </a:pPr>
            <a:r>
              <a:rPr lang="sk-SK" sz="8000" dirty="0" smtClean="0"/>
              <a:t>        </a:t>
            </a:r>
            <a:r>
              <a:rPr lang="sk-SK" sz="8000" dirty="0" err="1" smtClean="0"/>
              <a:t>Melatonín</a:t>
            </a:r>
            <a:r>
              <a:rPr lang="sk-SK" sz="8000" dirty="0" smtClean="0"/>
              <a:t> </a:t>
            </a:r>
            <a:r>
              <a:rPr lang="sk-SK" sz="8000" dirty="0" err="1" smtClean="0"/>
              <a:t>tbl</a:t>
            </a:r>
            <a:r>
              <a:rPr lang="sk-SK" sz="8000" dirty="0" smtClean="0"/>
              <a:t>., </a:t>
            </a:r>
            <a:r>
              <a:rPr lang="sk-SK" sz="8000" dirty="0" err="1" smtClean="0"/>
              <a:t>Joalis</a:t>
            </a:r>
            <a:r>
              <a:rPr lang="sk-SK" sz="8000" dirty="0" smtClean="0"/>
              <a:t> </a:t>
            </a:r>
            <a:r>
              <a:rPr lang="sk-SK" sz="8000" dirty="0" err="1" smtClean="0"/>
              <a:t>AniSkin</a:t>
            </a:r>
            <a:r>
              <a:rPr lang="sk-SK" sz="8000" dirty="0" smtClean="0"/>
              <a:t> a bylinný prípravok </a:t>
            </a:r>
          </a:p>
          <a:p>
            <a:pPr>
              <a:buNone/>
            </a:pPr>
            <a:r>
              <a:rPr lang="sk-SK" sz="8000" dirty="0" smtClean="0"/>
              <a:t>        na podporu kože a srsti; úprava stavu (obrastenie </a:t>
            </a:r>
          </a:p>
          <a:p>
            <a:pPr>
              <a:buNone/>
            </a:pPr>
            <a:r>
              <a:rPr lang="sk-SK" sz="8000" dirty="0" smtClean="0"/>
              <a:t>        srsti) po 2 mesiacoch;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</a:p>
          <a:p>
            <a:pPr>
              <a:buNone/>
            </a:pPr>
            <a:r>
              <a:rPr lang="sk-SK" sz="8000" dirty="0" smtClean="0"/>
              <a:t>      -výsledok: po cca 6 mesiacoch sa objavila močová </a:t>
            </a:r>
          </a:p>
          <a:p>
            <a:pPr>
              <a:buNone/>
            </a:pPr>
            <a:r>
              <a:rPr lang="sk-SK" sz="8000" dirty="0" smtClean="0"/>
              <a:t>        inkontinencia, zrejme ako dôsledok kastrácie; </a:t>
            </a:r>
          </a:p>
          <a:p>
            <a:pPr>
              <a:buNone/>
            </a:pPr>
            <a:r>
              <a:rPr lang="sk-SK" sz="8000" dirty="0" smtClean="0"/>
              <a:t>        únik moču bol v spánku alebo pri ležaní; v moči </a:t>
            </a:r>
          </a:p>
          <a:p>
            <a:pPr>
              <a:buNone/>
            </a:pPr>
            <a:r>
              <a:rPr lang="sk-SK" sz="8000" dirty="0" smtClean="0"/>
              <a:t>        boli bielkoviny a leukocyty; po preliečení ATB sa </a:t>
            </a:r>
          </a:p>
          <a:p>
            <a:pPr>
              <a:buNone/>
            </a:pPr>
            <a:r>
              <a:rPr lang="sk-SK" sz="8000" dirty="0" smtClean="0"/>
              <a:t>        prechodne stav upravil, ale po týždni sa problém </a:t>
            </a:r>
          </a:p>
          <a:p>
            <a:pPr>
              <a:buNone/>
            </a:pPr>
            <a:r>
              <a:rPr lang="sk-SK" sz="8000" dirty="0" smtClean="0"/>
              <a:t>        vrátil; po 2x opakovanej 1 mesačnej kúre  </a:t>
            </a:r>
          </a:p>
          <a:p>
            <a:pPr>
              <a:buNone/>
            </a:pPr>
            <a:r>
              <a:rPr lang="sk-SK" sz="8000" dirty="0" smtClean="0"/>
              <a:t>        preparátom </a:t>
            </a:r>
            <a:r>
              <a:rPr lang="sk-SK" sz="8000" dirty="0" err="1" smtClean="0"/>
              <a:t>Joalis</a:t>
            </a:r>
            <a:r>
              <a:rPr lang="sk-SK" sz="8000" dirty="0" smtClean="0"/>
              <a:t> </a:t>
            </a:r>
            <a:r>
              <a:rPr lang="sk-SK" sz="8000" dirty="0" err="1" smtClean="0"/>
              <a:t>AniUrin</a:t>
            </a:r>
            <a:r>
              <a:rPr lang="sk-SK" sz="8000" dirty="0" smtClean="0"/>
              <a:t> sa stav upravil, </a:t>
            </a:r>
          </a:p>
          <a:p>
            <a:pPr>
              <a:buNone/>
            </a:pPr>
            <a:r>
              <a:rPr lang="sk-SK" sz="8000" dirty="0" smtClean="0"/>
              <a:t>        v súčasnosti je sučka bez ťažkostí.</a:t>
            </a:r>
          </a:p>
          <a:p>
            <a:pPr>
              <a:buNone/>
            </a:pPr>
            <a:r>
              <a:rPr lang="sk-SK" sz="8000" dirty="0" smtClean="0"/>
              <a:t> </a:t>
            </a:r>
          </a:p>
          <a:p>
            <a:endParaRPr lang="sk-SK" sz="8000" dirty="0"/>
          </a:p>
        </p:txBody>
      </p:sp>
      <p:pic>
        <p:nvPicPr>
          <p:cNvPr id="4" name="Picture 2" descr="006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276600" cy="31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49</Words>
  <Application>Microsoft Office PowerPoint</Application>
  <PresentationFormat>Prezentácia na obrazovke (4:3)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Praha, 30.5.2015</vt:lpstr>
      <vt:lpstr> Využitie preparátov JoalisAnimal pri detoxikácii psov a mačiek </vt:lpstr>
      <vt:lpstr>Snímka 3</vt:lpstr>
      <vt:lpstr> Odporúčaný postup pri detoxikácii psov a mačiek </vt:lpstr>
      <vt:lpstr>Snímka 5</vt:lpstr>
      <vt:lpstr>Snímka 6</vt:lpstr>
      <vt:lpstr> Najčastejšie indikácie pre použitie prípravkov Joalis Animal v mojej ambulancii </vt:lpstr>
      <vt:lpstr>Snímka 8</vt:lpstr>
      <vt:lpstr>                Kazuistiky </vt:lpstr>
      <vt:lpstr>Jessica</vt:lpstr>
      <vt:lpstr>Hugo</vt:lpstr>
      <vt:lpstr>Snímka 12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Využitie preparátov JoalisAnimal pri detoxikácii psov a mačiek </dc:title>
  <cp:lastModifiedBy>Gladiator Custom</cp:lastModifiedBy>
  <cp:revision>12</cp:revision>
  <dcterms:modified xsi:type="dcterms:W3CDTF">2015-04-27T09:00:30Z</dcterms:modified>
</cp:coreProperties>
</file>