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8214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3484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29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4044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7810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59364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9908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8500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2940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1455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7849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9773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2036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7132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4410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0697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8324-7127-4BC3-B722-98B10B68EE6A}" type="datetimeFigureOut">
              <a:rPr lang="sk-SK" smtClean="0"/>
              <a:pPr/>
              <a:t>13.6.2016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BF3727-1037-43F6-BE66-3DB83FE8D3E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4281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6374" y="3714719"/>
            <a:ext cx="7766936" cy="1646302"/>
          </a:xfrm>
        </p:spPr>
        <p:txBody>
          <a:bodyPr/>
          <a:lstStyle/>
          <a:p>
            <a:pPr algn="ctr"/>
            <a:r>
              <a:rPr lang="sk-SK" sz="6600" dirty="0">
                <a:latin typeface="Agency FB" panose="020B0503020202020204" pitchFamily="34" charset="0"/>
              </a:rPr>
              <a:t>Infekčná </a:t>
            </a:r>
            <a:r>
              <a:rPr lang="sk-SK" sz="6600" dirty="0" err="1">
                <a:latin typeface="Agency FB" panose="020B0503020202020204" pitchFamily="34" charset="0"/>
              </a:rPr>
              <a:t>mononukleóza</a:t>
            </a:r>
            <a:r>
              <a:rPr lang="sk-SK" sz="6600" dirty="0">
                <a:latin typeface="Agency FB" panose="020B0503020202020204" pitchFamily="34" charset="0"/>
              </a:rPr>
              <a:t> v praxi </a:t>
            </a:r>
            <a:r>
              <a:rPr lang="sk-SK" sz="6600" dirty="0" smtClean="0">
                <a:latin typeface="Agency FB" panose="020B0503020202020204" pitchFamily="34" charset="0"/>
              </a:rPr>
              <a:t>pediatra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0200" y="6437931"/>
            <a:ext cx="8332969" cy="1694874"/>
          </a:xfrm>
        </p:spPr>
        <p:txBody>
          <a:bodyPr>
            <a:normAutofit/>
          </a:bodyPr>
          <a:lstStyle/>
          <a:p>
            <a:r>
              <a:rPr lang="sk-SK" sz="2000" dirty="0" smtClean="0"/>
              <a:t>MUDr. Lýdia </a:t>
            </a:r>
            <a:r>
              <a:rPr lang="sk-SK" sz="2000" dirty="0" err="1" smtClean="0"/>
              <a:t>Moleková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160735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356260"/>
            <a:ext cx="10126639" cy="6282045"/>
          </a:xfrm>
        </p:spPr>
        <p:txBody>
          <a:bodyPr>
            <a:normAutofit fontScale="25000" lnSpcReduction="20000"/>
          </a:bodyPr>
          <a:lstStyle/>
          <a:p>
            <a:r>
              <a:rPr lang="sk-SK" sz="7200" dirty="0"/>
              <a:t> </a:t>
            </a:r>
            <a:r>
              <a:rPr lang="sk-SK" sz="7200" dirty="0" smtClean="0"/>
              <a:t> </a:t>
            </a:r>
            <a:r>
              <a:rPr lang="sk-SK" sz="11200" dirty="0" smtClean="0">
                <a:solidFill>
                  <a:srgbClr val="92D050"/>
                </a:solidFill>
                <a:latin typeface="Agency FB" panose="020B0503020202020204" pitchFamily="34" charset="0"/>
              </a:rPr>
              <a:t>Liečba</a:t>
            </a:r>
            <a:r>
              <a:rPr lang="sk-SK" sz="11200" dirty="0">
                <a:solidFill>
                  <a:srgbClr val="92D050"/>
                </a:solidFill>
                <a:latin typeface="Agency FB" panose="020B0503020202020204" pitchFamily="34" charset="0"/>
              </a:rPr>
              <a:t>:</a:t>
            </a:r>
          </a:p>
          <a:p>
            <a:pPr algn="just"/>
            <a:r>
              <a:rPr lang="sk-SK" sz="6400" dirty="0" smtClean="0"/>
              <a:t> </a:t>
            </a:r>
            <a:r>
              <a:rPr lang="sk-SK" sz="6800" dirty="0" smtClean="0"/>
              <a:t>Liečba </a:t>
            </a:r>
            <a:r>
              <a:rPr lang="sk-SK" sz="6800" dirty="0"/>
              <a:t>IM je symptomatická/podľa príznakov/.Horúčku znižujeme </a:t>
            </a:r>
            <a:r>
              <a:rPr lang="sk-SK" sz="6800" dirty="0" err="1" smtClean="0"/>
              <a:t>antipyretikami</a:t>
            </a:r>
            <a:r>
              <a:rPr lang="sk-SK" sz="6800" dirty="0" smtClean="0"/>
              <a:t> /</a:t>
            </a:r>
            <a:r>
              <a:rPr lang="sk-SK" sz="6800" dirty="0" err="1" smtClean="0"/>
              <a:t>Nurofen</a:t>
            </a:r>
            <a:r>
              <a:rPr lang="sk-SK" sz="6800" dirty="0" smtClean="0"/>
              <a:t>, </a:t>
            </a:r>
            <a:r>
              <a:rPr lang="sk-SK" sz="6800" dirty="0" err="1" smtClean="0"/>
              <a:t>Paralen</a:t>
            </a:r>
            <a:r>
              <a:rPr lang="sk-SK" sz="6800" dirty="0" smtClean="0"/>
              <a:t> </a:t>
            </a:r>
            <a:r>
              <a:rPr lang="sk-SK" sz="6800" dirty="0"/>
              <a:t>.../,bolesť tlmíme </a:t>
            </a:r>
            <a:r>
              <a:rPr lang="sk-SK" sz="6800" dirty="0" smtClean="0"/>
              <a:t>analgetikami /</a:t>
            </a:r>
            <a:r>
              <a:rPr lang="sk-SK" sz="6800" dirty="0" err="1" smtClean="0"/>
              <a:t>Novalgin</a:t>
            </a:r>
            <a:r>
              <a:rPr lang="sk-SK" sz="6800" dirty="0" smtClean="0"/>
              <a:t>, </a:t>
            </a:r>
            <a:r>
              <a:rPr lang="sk-SK" sz="6800" dirty="0" err="1" smtClean="0"/>
              <a:t>Ibuprofen</a:t>
            </a:r>
            <a:r>
              <a:rPr lang="sk-SK" sz="6800" dirty="0"/>
              <a:t>.../,výplachy úst repíkovým alebo šalviovým čajom alebo </a:t>
            </a:r>
            <a:r>
              <a:rPr lang="sk-SK" sz="6800" dirty="0" err="1" smtClean="0"/>
              <a:t>Tantumverde</a:t>
            </a:r>
            <a:r>
              <a:rPr lang="sk-SK" sz="6800" dirty="0" smtClean="0"/>
              <a:t>, </a:t>
            </a:r>
            <a:r>
              <a:rPr lang="sk-SK" sz="6800" dirty="0" err="1" smtClean="0"/>
              <a:t>Jox</a:t>
            </a:r>
            <a:r>
              <a:rPr lang="sk-SK" sz="6800" dirty="0" smtClean="0"/>
              <a:t> </a:t>
            </a:r>
            <a:r>
              <a:rPr lang="sk-SK" sz="6800" dirty="0"/>
              <a:t>a pod</a:t>
            </a:r>
            <a:r>
              <a:rPr lang="sk-SK" sz="6800" dirty="0" smtClean="0"/>
              <a:t>. Ďalej </a:t>
            </a:r>
            <a:r>
              <a:rPr lang="sk-SK" sz="6800" dirty="0"/>
              <a:t>je to liečba </a:t>
            </a:r>
            <a:r>
              <a:rPr lang="sk-SK" sz="6800" dirty="0" smtClean="0"/>
              <a:t>podporná – </a:t>
            </a:r>
            <a:r>
              <a:rPr lang="sk-SK" sz="6800" dirty="0" err="1" smtClean="0"/>
              <a:t>hepatoprotektívna</a:t>
            </a:r>
            <a:r>
              <a:rPr lang="sk-SK" sz="6800" dirty="0" smtClean="0"/>
              <a:t> /</a:t>
            </a:r>
            <a:r>
              <a:rPr lang="sk-SK" sz="6800" dirty="0" err="1" smtClean="0"/>
              <a:t>Flavobion</a:t>
            </a:r>
            <a:r>
              <a:rPr lang="sk-SK" sz="6800" dirty="0" smtClean="0"/>
              <a:t>, </a:t>
            </a:r>
            <a:r>
              <a:rPr lang="sk-SK" sz="6800" dirty="0" err="1" smtClean="0"/>
              <a:t>Essentiale</a:t>
            </a:r>
            <a:r>
              <a:rPr lang="sk-SK" sz="6800" dirty="0"/>
              <a:t>/ a </a:t>
            </a:r>
            <a:r>
              <a:rPr lang="sk-SK" sz="6800" dirty="0" smtClean="0"/>
              <a:t>vitamínová, hlavne </a:t>
            </a:r>
            <a:r>
              <a:rPr lang="sk-SK" sz="6800" dirty="0" smtClean="0"/>
              <a:t>B-komplex a</a:t>
            </a:r>
            <a:r>
              <a:rPr lang="sk-SK" sz="6800" dirty="0"/>
              <a:t> C-vitamín a </a:t>
            </a:r>
            <a:r>
              <a:rPr lang="sk-SK" sz="6800" dirty="0" err="1" smtClean="0"/>
              <a:t>antivirotiká</a:t>
            </a:r>
            <a:r>
              <a:rPr lang="sk-SK" sz="6800" dirty="0" smtClean="0"/>
              <a:t> /</a:t>
            </a:r>
            <a:r>
              <a:rPr lang="sk-SK" sz="6800" dirty="0" err="1"/>
              <a:t>Telviran</a:t>
            </a:r>
            <a:r>
              <a:rPr lang="sk-SK" sz="6800" dirty="0"/>
              <a:t>.../.Na podporu imunity </a:t>
            </a:r>
            <a:r>
              <a:rPr lang="sk-SK" sz="6800" dirty="0" smtClean="0"/>
              <a:t>dávame </a:t>
            </a:r>
            <a:r>
              <a:rPr lang="sk-SK" sz="6800" dirty="0" err="1" smtClean="0"/>
              <a:t>probiotiká</a:t>
            </a:r>
            <a:r>
              <a:rPr lang="sk-SK" sz="6800" dirty="0" smtClean="0"/>
              <a:t>. Najdôležitejšie </a:t>
            </a:r>
            <a:r>
              <a:rPr lang="sk-SK" sz="6800" dirty="0"/>
              <a:t>pre uzdravenie je pokoj a </a:t>
            </a:r>
            <a:r>
              <a:rPr lang="sk-SK" sz="6800" dirty="0" smtClean="0"/>
              <a:t>diéta</a:t>
            </a:r>
            <a:r>
              <a:rPr lang="sk-SK" sz="68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sk-SK" sz="6800" dirty="0" smtClean="0"/>
              <a:t>Diéta </a:t>
            </a:r>
            <a:r>
              <a:rPr lang="sk-SK" sz="6800" dirty="0" smtClean="0"/>
              <a:t>je </a:t>
            </a:r>
            <a:r>
              <a:rPr lang="sk-SK" sz="6800" dirty="0" smtClean="0"/>
              <a:t>pečeňová, nemastná. V </a:t>
            </a:r>
            <a:r>
              <a:rPr lang="sk-SK" sz="6800" dirty="0" smtClean="0"/>
              <a:t>začiatku ochorenia odporúčame sacharidovú stravu/múčne jedlá</a:t>
            </a:r>
            <a:r>
              <a:rPr lang="sk-SK" sz="6800" dirty="0" smtClean="0"/>
              <a:t>, zemiaky, ryžu</a:t>
            </a:r>
            <a:r>
              <a:rPr lang="sk-SK" sz="6800" dirty="0" smtClean="0"/>
              <a:t> </a:t>
            </a:r>
            <a:r>
              <a:rPr lang="sk-SK" sz="6800" dirty="0" smtClean="0"/>
              <a:t>- ako </a:t>
            </a:r>
            <a:r>
              <a:rPr lang="sk-SK" sz="6800" dirty="0" smtClean="0"/>
              <a:t>zdroj </a:t>
            </a:r>
            <a:r>
              <a:rPr lang="sk-SK" sz="6800" dirty="0" smtClean="0"/>
              <a:t>energie, ovocie, zeleninu </a:t>
            </a:r>
            <a:r>
              <a:rPr lang="sk-SK" sz="6800" dirty="0" smtClean="0"/>
              <a:t>nie čerstvé</a:t>
            </a:r>
            <a:r>
              <a:rPr lang="sk-SK" sz="6800" dirty="0" smtClean="0"/>
              <a:t>, ale </a:t>
            </a:r>
            <a:r>
              <a:rPr lang="sk-SK" sz="6800" dirty="0" smtClean="0"/>
              <a:t>vo forme kompótov a dusenú zeleninu. Postupne pridávame bielkoviny/chudé biele mäso</a:t>
            </a:r>
            <a:r>
              <a:rPr lang="sk-SK" sz="6800" dirty="0" smtClean="0"/>
              <a:t>, nízkotučný </a:t>
            </a:r>
            <a:r>
              <a:rPr lang="sk-SK" sz="6800" dirty="0" smtClean="0"/>
              <a:t>tvaroh, jogurty</a:t>
            </a:r>
            <a:r>
              <a:rPr lang="sk-SK" sz="6800" dirty="0" smtClean="0"/>
              <a:t>/. Mäso </a:t>
            </a:r>
            <a:r>
              <a:rPr lang="sk-SK" sz="6800" dirty="0" smtClean="0"/>
              <a:t>pripravujeme varené alebo dusené</a:t>
            </a:r>
            <a:r>
              <a:rPr lang="sk-SK" sz="6800" dirty="0" smtClean="0"/>
              <a:t>. Neodporúčame </a:t>
            </a:r>
            <a:r>
              <a:rPr lang="sk-SK" sz="6800" dirty="0" smtClean="0"/>
              <a:t>vyprážané mäso</a:t>
            </a:r>
            <a:r>
              <a:rPr lang="sk-SK" sz="6800" dirty="0" smtClean="0"/>
              <a:t>, údeniny, strukoviny, korenie, čokoládu </a:t>
            </a:r>
            <a:r>
              <a:rPr lang="sk-SK" sz="6800" dirty="0" smtClean="0"/>
              <a:t>a úplne vylúčime alkohol</a:t>
            </a:r>
            <a:r>
              <a:rPr lang="sk-SK" sz="6800" dirty="0" smtClean="0"/>
              <a:t>. Do </a:t>
            </a:r>
            <a:r>
              <a:rPr lang="sk-SK" sz="6800" dirty="0" smtClean="0"/>
              <a:t>hotového jedla môžeme pridať trochu čerstvého masla. Pri zlepšovaní zdravotného stavu pacienta postupne môžeme pridávať čerstvé ovocie</a:t>
            </a:r>
            <a:r>
              <a:rPr lang="sk-SK" sz="6800" dirty="0" smtClean="0"/>
              <a:t>, spočiatku </a:t>
            </a:r>
            <a:r>
              <a:rPr lang="sk-SK" sz="6800" dirty="0" smtClean="0"/>
              <a:t>bez šupiek a jedlá podľa tolerancie pacientom a podľa výsledkov laboratórnych vyšetrení</a:t>
            </a:r>
            <a:r>
              <a:rPr lang="sk-SK" sz="6800" dirty="0" smtClean="0"/>
              <a:t>, hlavne pečeňových </a:t>
            </a:r>
            <a:r>
              <a:rPr lang="sk-SK" sz="6800" dirty="0" smtClean="0"/>
              <a:t>enzýmov</a:t>
            </a:r>
            <a:r>
              <a:rPr lang="sk-SK" sz="6800" dirty="0" smtClean="0"/>
              <a:t>. Diétu </a:t>
            </a:r>
            <a:r>
              <a:rPr lang="sk-SK" sz="6800" dirty="0" smtClean="0"/>
              <a:t>musí pacient dodržiavať 3-6 mesiacov</a:t>
            </a:r>
            <a:r>
              <a:rPr lang="sk-SK" sz="6800" dirty="0" smtClean="0"/>
              <a:t>. Aspoň </a:t>
            </a:r>
            <a:r>
              <a:rPr lang="sk-SK" sz="6800" dirty="0" smtClean="0"/>
              <a:t>1</a:t>
            </a:r>
            <a:r>
              <a:rPr lang="sk-SK" sz="6800" dirty="0" smtClean="0"/>
              <a:t>x </a:t>
            </a:r>
            <a:r>
              <a:rPr lang="sk-SK" sz="6800" dirty="0" smtClean="0"/>
              <a:t>mesačne sa musia kontrolovať pečeňové testy a krvný obraz</a:t>
            </a:r>
            <a:r>
              <a:rPr lang="sk-SK" sz="6800" dirty="0" smtClean="0"/>
              <a:t>. Nevyhnutný </a:t>
            </a:r>
            <a:r>
              <a:rPr lang="sk-SK" sz="6800" dirty="0" smtClean="0"/>
              <a:t>je pokojový režim počas akútneho stavu i počas rekonvalescencie. Odporúčame obmedzenie fyzickej aktivity minimálne 3 mesiace</a:t>
            </a:r>
            <a:r>
              <a:rPr lang="sk-SK" sz="6800" dirty="0" smtClean="0"/>
              <a:t>. Deti </a:t>
            </a:r>
            <a:r>
              <a:rPr lang="sk-SK" sz="6800" dirty="0" smtClean="0"/>
              <a:t>oslobodíme od telesnej výchovy v škole</a:t>
            </a:r>
            <a:r>
              <a:rPr lang="sk-SK" sz="6800" dirty="0" smtClean="0"/>
              <a:t>. Vrcholovým </a:t>
            </a:r>
            <a:r>
              <a:rPr lang="sk-SK" sz="6800" dirty="0" smtClean="0"/>
              <a:t>športovcom sa povoľujú tréningy až 3 mes</a:t>
            </a:r>
            <a:r>
              <a:rPr lang="sk-SK" sz="6800" dirty="0" smtClean="0"/>
              <a:t>. po </a:t>
            </a:r>
            <a:r>
              <a:rPr lang="sk-SK" sz="6800" dirty="0" smtClean="0"/>
              <a:t>normalizácii zdravotného stavu.</a:t>
            </a:r>
          </a:p>
          <a:p>
            <a:r>
              <a:rPr lang="sk-SK" sz="6800" dirty="0" smtClean="0"/>
              <a:t>   </a:t>
            </a:r>
            <a:r>
              <a:rPr lang="sk-SK" sz="6800" dirty="0"/>
              <a:t>Zmeny krvného obrazu a pečeňových testov sa normalizujú do </a:t>
            </a:r>
            <a:r>
              <a:rPr lang="sk-SK" sz="6800" dirty="0" smtClean="0"/>
              <a:t>2-3 mesiacov</a:t>
            </a:r>
            <a:r>
              <a:rPr lang="sk-SK" sz="6800" dirty="0" smtClean="0"/>
              <a:t>. Po </a:t>
            </a:r>
            <a:r>
              <a:rPr lang="sk-SK" sz="6800" dirty="0"/>
              <a:t>prekonaní infekčnej </a:t>
            </a:r>
            <a:r>
              <a:rPr lang="sk-SK" sz="6800" dirty="0" err="1"/>
              <a:t>mononukleózy</a:t>
            </a:r>
            <a:r>
              <a:rPr lang="sk-SK" sz="6800" dirty="0"/>
              <a:t> pretrváva </a:t>
            </a:r>
            <a:r>
              <a:rPr lang="sk-SK" sz="6800" dirty="0" smtClean="0"/>
              <a:t>niekoľko týždňov </a:t>
            </a:r>
            <a:r>
              <a:rPr lang="sk-SK" sz="6800" dirty="0"/>
              <a:t>oslabená imunita</a:t>
            </a:r>
            <a:r>
              <a:rPr lang="sk-SK" sz="6800" dirty="0" smtClean="0"/>
              <a:t>, preto </a:t>
            </a:r>
            <a:r>
              <a:rPr lang="sk-SK" sz="6800" dirty="0"/>
              <a:t>je zvýšená vnímavosť pacienta </a:t>
            </a:r>
            <a:r>
              <a:rPr lang="sk-SK" sz="6800" dirty="0" smtClean="0"/>
              <a:t>voči rôznym </a:t>
            </a:r>
            <a:r>
              <a:rPr lang="sk-SK" sz="6800" dirty="0"/>
              <a:t>chorobám</a:t>
            </a:r>
            <a:r>
              <a:rPr lang="sk-SK" sz="6800" dirty="0" smtClean="0"/>
              <a:t>. Pacient </a:t>
            </a:r>
            <a:r>
              <a:rPr lang="sk-SK" sz="6800" dirty="0"/>
              <a:t>vylučuje vírusy najviac počas </a:t>
            </a:r>
            <a:r>
              <a:rPr lang="sk-SK" sz="6800" dirty="0" smtClean="0"/>
              <a:t>horúčkovité-ho </a:t>
            </a:r>
            <a:r>
              <a:rPr lang="sk-SK" sz="6800" dirty="0"/>
              <a:t>stavu</a:t>
            </a:r>
            <a:r>
              <a:rPr lang="sk-SK" sz="6800" dirty="0" smtClean="0"/>
              <a:t>, ale </a:t>
            </a:r>
            <a:r>
              <a:rPr lang="sk-SK" sz="6800" dirty="0"/>
              <a:t>môže ich vylučovať aj niekoľko mesiacov.	</a:t>
            </a:r>
          </a:p>
        </p:txBody>
      </p:sp>
    </p:spTree>
    <p:extLst>
      <p:ext uri="{BB962C8B-B14F-4D97-AF65-F5344CB8AC3E}">
        <p14:creationId xmlns:p14="http://schemas.microsoft.com/office/powerpoint/2010/main" xmlns="" val="1441964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7578" y="186519"/>
            <a:ext cx="9681317" cy="2652214"/>
          </a:xfrm>
        </p:spPr>
        <p:txBody>
          <a:bodyPr>
            <a:normAutofit/>
          </a:bodyPr>
          <a:lstStyle/>
          <a:p>
            <a:r>
              <a:rPr lang="sk-SK" sz="4000" u="sng" dirty="0" smtClean="0">
                <a:latin typeface="Agency FB" panose="020B0503020202020204" pitchFamily="34" charset="0"/>
              </a:rPr>
              <a:t>Prezentácia</a:t>
            </a:r>
            <a:endParaRPr lang="sk-SK" sz="4000" u="sng" dirty="0">
              <a:latin typeface="Agency FB" panose="020B0503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3560" y="1218892"/>
            <a:ext cx="8835155" cy="5253159"/>
          </a:xfrm>
        </p:spPr>
        <p:txBody>
          <a:bodyPr>
            <a:normAutofit fontScale="32500" lnSpcReduction="20000"/>
          </a:bodyPr>
          <a:lstStyle/>
          <a:p>
            <a:r>
              <a:rPr lang="sk-SK" sz="5500" dirty="0"/>
              <a:t>Vo svojej pediatrickej praxi som sa stretla s veľkým množstvom </a:t>
            </a:r>
            <a:r>
              <a:rPr lang="sk-SK" sz="5500" dirty="0" smtClean="0"/>
              <a:t>pacientov </a:t>
            </a:r>
            <a:r>
              <a:rPr lang="sk-SK" sz="5500" dirty="0"/>
              <a:t>s infekčnou </a:t>
            </a:r>
            <a:r>
              <a:rPr lang="sk-SK" sz="5500" dirty="0" err="1"/>
              <a:t>mononukleózou</a:t>
            </a:r>
            <a:r>
              <a:rPr lang="sk-SK" sz="5500" dirty="0"/>
              <a:t> v rôznych vekových kategóriách od 18 mesiacov do 19 rokov s ľahkým i ťažším priebehom </a:t>
            </a:r>
            <a:r>
              <a:rPr lang="sk-SK" sz="5500" dirty="0" smtClean="0"/>
              <a:t>ochorenia, ako </a:t>
            </a:r>
            <a:r>
              <a:rPr lang="sk-SK" sz="5500" dirty="0"/>
              <a:t>je uvedené v prednáške</a:t>
            </a:r>
            <a:r>
              <a:rPr lang="sk-SK" sz="5500" dirty="0" smtClean="0"/>
              <a:t>. Spomeniem </a:t>
            </a:r>
            <a:r>
              <a:rPr lang="sk-SK" sz="5500" dirty="0"/>
              <a:t>iba jednu pacientku s veľmi ťažkým priebehom ochorenia</a:t>
            </a:r>
            <a:r>
              <a:rPr lang="sk-SK" sz="5500" dirty="0" smtClean="0"/>
              <a:t>, ktorej </a:t>
            </a:r>
            <a:r>
              <a:rPr lang="sk-SK" sz="5500" dirty="0"/>
              <a:t>matka mi zavolala a žiadala </a:t>
            </a:r>
            <a:r>
              <a:rPr lang="sk-SK" sz="5500" dirty="0" smtClean="0"/>
              <a:t>ma o</a:t>
            </a:r>
            <a:r>
              <a:rPr lang="sk-SK" sz="5500" dirty="0"/>
              <a:t> pomoc</a:t>
            </a:r>
            <a:r>
              <a:rPr lang="sk-SK" sz="5500" dirty="0" smtClean="0"/>
              <a:t>, keď </a:t>
            </a:r>
            <a:r>
              <a:rPr lang="sk-SK" sz="5500" dirty="0"/>
              <a:t>bola jej dcéra v nemocnici</a:t>
            </a:r>
            <a:r>
              <a:rPr lang="sk-SK" sz="5500" dirty="0" smtClean="0"/>
              <a:t>. Nakoľko </a:t>
            </a:r>
            <a:r>
              <a:rPr lang="sk-SK" sz="5500" dirty="0"/>
              <a:t>lekári na </a:t>
            </a:r>
            <a:r>
              <a:rPr lang="sk-SK" sz="5500" dirty="0" smtClean="0"/>
              <a:t>klinikách</a:t>
            </a:r>
            <a:r>
              <a:rPr lang="sk-SK" sz="5500" dirty="0" smtClean="0"/>
              <a:t>, kde </a:t>
            </a:r>
            <a:r>
              <a:rPr lang="sk-SK" sz="5500" dirty="0"/>
              <a:t>bola pacientka hospitalizovaná neakceptovali inú liečbu ako v </a:t>
            </a:r>
            <a:r>
              <a:rPr lang="sk-SK" sz="5500" dirty="0" smtClean="0"/>
              <a:t>klasickej </a:t>
            </a:r>
            <a:r>
              <a:rPr lang="sk-SK" sz="5500" dirty="0"/>
              <a:t>medicíne</a:t>
            </a:r>
            <a:r>
              <a:rPr lang="sk-SK" sz="5500" dirty="0" smtClean="0"/>
              <a:t>, pacientku </a:t>
            </a:r>
            <a:r>
              <a:rPr lang="sk-SK" sz="5500" dirty="0"/>
              <a:t>som vyšetrila metódou riadenej a </a:t>
            </a:r>
            <a:r>
              <a:rPr lang="sk-SK" sz="5500" dirty="0" smtClean="0"/>
              <a:t>kontrolovanej </a:t>
            </a:r>
            <a:r>
              <a:rPr lang="sk-SK" sz="5500" dirty="0"/>
              <a:t>detoxikácie podľa MUDr</a:t>
            </a:r>
            <a:r>
              <a:rPr lang="sk-SK" sz="5500" dirty="0" smtClean="0"/>
              <a:t>. J. Jonáša </a:t>
            </a:r>
            <a:r>
              <a:rPr lang="sk-SK" sz="5500" dirty="0"/>
              <a:t>až po prepustení z nemocnice a kontrolnom vyšetrení na Detskej klinike </a:t>
            </a:r>
            <a:r>
              <a:rPr lang="sk-SK" sz="5500" dirty="0" err="1"/>
              <a:t>DFNsP</a:t>
            </a:r>
            <a:r>
              <a:rPr lang="sk-SK" sz="5500" dirty="0"/>
              <a:t> v </a:t>
            </a:r>
            <a:r>
              <a:rPr lang="sk-SK" sz="5500" dirty="0" smtClean="0"/>
              <a:t>Bratislave. Prezentáciu </a:t>
            </a:r>
            <a:r>
              <a:rPr lang="sk-SK" sz="5500" dirty="0"/>
              <a:t>robím so súhlasom pacientky a jej rodičov.</a:t>
            </a:r>
          </a:p>
          <a:p>
            <a:r>
              <a:rPr lang="sk-SK" sz="5500" dirty="0"/>
              <a:t>   Pacientka L.Š. </a:t>
            </a:r>
            <a:r>
              <a:rPr lang="sk-SK" sz="5500" dirty="0" smtClean="0"/>
              <a:t>16-ročná </a:t>
            </a:r>
            <a:r>
              <a:rPr lang="sk-SK" sz="5500" dirty="0"/>
              <a:t>v osobnej anamnéze s nízkou </a:t>
            </a:r>
            <a:r>
              <a:rPr lang="sk-SK" sz="5500" dirty="0" smtClean="0"/>
              <a:t>chorobnosťou</a:t>
            </a:r>
            <a:r>
              <a:rPr lang="sk-SK" sz="5500" dirty="0" smtClean="0"/>
              <a:t>, bola </a:t>
            </a:r>
            <a:r>
              <a:rPr lang="sk-SK" sz="5500" dirty="0"/>
              <a:t>iba občas prechladnutá</a:t>
            </a:r>
            <a:r>
              <a:rPr lang="sk-SK" sz="5500" dirty="0" smtClean="0"/>
              <a:t>. Ako </a:t>
            </a:r>
            <a:r>
              <a:rPr lang="sk-SK" sz="5500" dirty="0"/>
              <a:t>7 ročná bola hospitalizovaná pre </a:t>
            </a:r>
            <a:r>
              <a:rPr lang="sk-SK" sz="5500" dirty="0" smtClean="0"/>
              <a:t>horúčky </a:t>
            </a:r>
            <a:r>
              <a:rPr lang="sk-SK" sz="5500" dirty="0"/>
              <a:t>a zväčšené lymfatické uzliny</a:t>
            </a:r>
            <a:r>
              <a:rPr lang="sk-SK" sz="5500" dirty="0" smtClean="0"/>
              <a:t>, príčina </a:t>
            </a:r>
            <a:r>
              <a:rPr lang="sk-SK" sz="5500" dirty="0"/>
              <a:t>nebola zistená</a:t>
            </a:r>
            <a:r>
              <a:rPr lang="sk-SK" sz="5500" dirty="0" smtClean="0"/>
              <a:t>. V </a:t>
            </a:r>
            <a:r>
              <a:rPr lang="sk-SK" sz="5500" dirty="0" smtClean="0"/>
              <a:t>mes</a:t>
            </a:r>
            <a:r>
              <a:rPr lang="sk-SK" sz="5500" dirty="0" smtClean="0"/>
              <a:t>. október - november </a:t>
            </a:r>
            <a:r>
              <a:rPr lang="sk-SK" sz="5500" dirty="0"/>
              <a:t>2015 mala zdurenie v oblasti veľkých pyskov </a:t>
            </a:r>
            <a:r>
              <a:rPr lang="sk-SK" sz="5500" dirty="0" smtClean="0"/>
              <a:t>vpravo /pravdepodobne </a:t>
            </a:r>
            <a:r>
              <a:rPr lang="sk-SK" sz="5500" dirty="0" err="1"/>
              <a:t>chlamýdiového</a:t>
            </a:r>
            <a:r>
              <a:rPr lang="sk-SK" sz="5500" dirty="0"/>
              <a:t> pôvodu</a:t>
            </a:r>
            <a:r>
              <a:rPr lang="sk-SK" sz="5500" dirty="0" smtClean="0"/>
              <a:t>/, liečená </a:t>
            </a:r>
            <a:r>
              <a:rPr lang="sk-SK" sz="5500" dirty="0"/>
              <a:t>ambulantne bez </a:t>
            </a:r>
            <a:r>
              <a:rPr lang="sk-SK" sz="5500" dirty="0" smtClean="0"/>
              <a:t>antibiotík. </a:t>
            </a:r>
            <a:r>
              <a:rPr lang="sk-SK" sz="5500" dirty="0" err="1" smtClean="0"/>
              <a:t>Varicellu</a:t>
            </a:r>
            <a:r>
              <a:rPr lang="sk-SK" sz="5500" dirty="0" smtClean="0"/>
              <a:t> /ovčie </a:t>
            </a:r>
            <a:r>
              <a:rPr lang="sk-SK" sz="5500" dirty="0"/>
              <a:t>kiahne/ neprekonala</a:t>
            </a:r>
            <a:r>
              <a:rPr lang="sk-SK" sz="5500" dirty="0" smtClean="0"/>
              <a:t>. Udáva </a:t>
            </a:r>
            <a:r>
              <a:rPr lang="sk-SK" sz="5500" dirty="0"/>
              <a:t>alergiu na </a:t>
            </a:r>
            <a:r>
              <a:rPr lang="sk-SK" sz="5500" dirty="0" smtClean="0"/>
              <a:t>citrusové </a:t>
            </a:r>
            <a:r>
              <a:rPr lang="sk-SK" sz="5500" dirty="0"/>
              <a:t>plody. V mesiaci október 2015 prekonala tiež vírusové </a:t>
            </a:r>
            <a:r>
              <a:rPr lang="sk-SK" sz="5500" dirty="0" smtClean="0"/>
              <a:t>ochorenie s</a:t>
            </a:r>
            <a:r>
              <a:rPr lang="sk-SK" sz="5500" dirty="0"/>
              <a:t> </a:t>
            </a:r>
            <a:r>
              <a:rPr lang="sk-SK" sz="5500" dirty="0" err="1" smtClean="0"/>
              <a:t>otosalpingitídou</a:t>
            </a:r>
            <a:r>
              <a:rPr lang="sk-SK" sz="5500" dirty="0" smtClean="0"/>
              <a:t> /</a:t>
            </a:r>
            <a:r>
              <a:rPr lang="sk-SK" sz="5500" dirty="0"/>
              <a:t>zápalom </a:t>
            </a:r>
            <a:r>
              <a:rPr lang="sk-SK" sz="5500" dirty="0" err="1"/>
              <a:t>Eustachovej</a:t>
            </a:r>
            <a:r>
              <a:rPr lang="sk-SK" sz="5500" dirty="0"/>
              <a:t> trubice</a:t>
            </a:r>
            <a:r>
              <a:rPr lang="sk-SK" sz="5500" dirty="0" smtClean="0"/>
              <a:t>/. Liečená </a:t>
            </a:r>
            <a:r>
              <a:rPr lang="sk-SK" sz="5500" dirty="0"/>
              <a:t>bola </a:t>
            </a:r>
            <a:r>
              <a:rPr lang="sk-SK" sz="5500" dirty="0" smtClean="0"/>
              <a:t>symptomaticky</a:t>
            </a:r>
            <a:r>
              <a:rPr lang="sk-SK" sz="5500" dirty="0" smtClean="0"/>
              <a:t>, antibiotikum </a:t>
            </a:r>
            <a:r>
              <a:rPr lang="sk-SK" sz="5500" dirty="0"/>
              <a:t>neužívala</a:t>
            </a:r>
            <a:r>
              <a:rPr lang="sk-SK" sz="5500" dirty="0" smtClean="0"/>
              <a:t>. Odvtedy </a:t>
            </a:r>
            <a:r>
              <a:rPr lang="sk-SK" sz="5500" dirty="0"/>
              <a:t>bola stále </a:t>
            </a:r>
            <a:r>
              <a:rPr lang="sk-SK" sz="5500" dirty="0" smtClean="0"/>
              <a:t>unavená</a:t>
            </a:r>
            <a:r>
              <a:rPr lang="sk-SK" sz="5500" dirty="0" smtClean="0"/>
              <a:t>, malátna, slabá, stále </a:t>
            </a:r>
            <a:r>
              <a:rPr lang="sk-SK" sz="5500" dirty="0"/>
              <a:t>mala nádchu a nechuť do jedla</a:t>
            </a:r>
            <a:r>
              <a:rPr lang="sk-SK" sz="5500" dirty="0" smtClean="0"/>
              <a:t>. Za </a:t>
            </a:r>
            <a:r>
              <a:rPr lang="sk-SK" sz="5500" dirty="0"/>
              <a:t>4 </a:t>
            </a:r>
            <a:r>
              <a:rPr lang="sk-SK" sz="5500" dirty="0" smtClean="0"/>
              <a:t>mes. kedy </a:t>
            </a:r>
            <a:r>
              <a:rPr lang="sk-SK" sz="5500" dirty="0"/>
              <a:t>začali </a:t>
            </a:r>
            <a:r>
              <a:rPr lang="sk-SK" sz="5500" dirty="0" smtClean="0"/>
              <a:t>príznaky </a:t>
            </a:r>
            <a:r>
              <a:rPr lang="sk-SK" sz="5500" dirty="0"/>
              <a:t>ochorenia infekčnou </a:t>
            </a:r>
            <a:r>
              <a:rPr lang="sk-SK" sz="5500" dirty="0" err="1"/>
              <a:t>mononukleózou</a:t>
            </a:r>
            <a:r>
              <a:rPr lang="sk-SK" sz="5500" dirty="0"/>
              <a:t> schudla 5 kg.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4772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14278"/>
            <a:ext cx="8807860" cy="6245899"/>
          </a:xfrm>
        </p:spPr>
        <p:txBody>
          <a:bodyPr>
            <a:normAutofit fontScale="25000" lnSpcReduction="20000"/>
          </a:bodyPr>
          <a:lstStyle/>
          <a:p>
            <a:r>
              <a:rPr lang="sk-SK" sz="7200" dirty="0" smtClean="0"/>
              <a:t>    Od </a:t>
            </a:r>
            <a:r>
              <a:rPr lang="sk-SK" sz="7200" dirty="0"/>
              <a:t>22.2.2016 bola prechladnutá</a:t>
            </a:r>
            <a:r>
              <a:rPr lang="sk-SK" sz="7200" dirty="0" smtClean="0"/>
              <a:t>, mala </a:t>
            </a:r>
            <a:r>
              <a:rPr lang="sk-SK" sz="7200" dirty="0"/>
              <a:t>nádchu</a:t>
            </a:r>
            <a:r>
              <a:rPr lang="sk-SK" sz="7200" dirty="0" smtClean="0"/>
              <a:t>, bola </a:t>
            </a:r>
            <a:r>
              <a:rPr lang="sk-SK" sz="7200" dirty="0"/>
              <a:t>unavená</a:t>
            </a:r>
            <a:r>
              <a:rPr lang="sk-SK" sz="7200" dirty="0" smtClean="0"/>
              <a:t>, nechuť </a:t>
            </a:r>
            <a:r>
              <a:rPr lang="sk-SK" sz="7200" dirty="0" smtClean="0"/>
              <a:t>do jedla</a:t>
            </a:r>
            <a:r>
              <a:rPr lang="sk-SK" sz="7200" dirty="0" smtClean="0"/>
              <a:t>. Od </a:t>
            </a:r>
            <a:r>
              <a:rPr lang="sk-SK" sz="7200" dirty="0"/>
              <a:t>25.2.2016 mala zvýšené teploty do 38 </a:t>
            </a:r>
            <a:r>
              <a:rPr lang="sk-SK" sz="7200" dirty="0" err="1"/>
              <a:t>st.C</a:t>
            </a:r>
            <a:r>
              <a:rPr lang="sk-SK" sz="7200" dirty="0" smtClean="0"/>
              <a:t>, bolesť </a:t>
            </a:r>
            <a:r>
              <a:rPr lang="sk-SK" sz="7200" dirty="0"/>
              <a:t>hlavy, </a:t>
            </a:r>
            <a:r>
              <a:rPr lang="sk-SK" sz="7200" dirty="0" smtClean="0"/>
              <a:t>hrdla</a:t>
            </a:r>
            <a:r>
              <a:rPr lang="sk-SK" sz="7200" dirty="0" smtClean="0"/>
              <a:t>, užívala </a:t>
            </a:r>
            <a:r>
              <a:rPr lang="sk-SK" sz="7200" dirty="0" err="1"/>
              <a:t>Paralen</a:t>
            </a:r>
            <a:r>
              <a:rPr lang="sk-SK" sz="7200" dirty="0" smtClean="0"/>
              <a:t>, myslela </a:t>
            </a:r>
            <a:r>
              <a:rPr lang="sk-SK" sz="7200" dirty="0"/>
              <a:t>si</a:t>
            </a:r>
            <a:r>
              <a:rPr lang="sk-SK" sz="7200" dirty="0" smtClean="0"/>
              <a:t>, že </a:t>
            </a:r>
            <a:r>
              <a:rPr lang="sk-SK" sz="7200" dirty="0"/>
              <a:t>jej to prejde</a:t>
            </a:r>
            <a:r>
              <a:rPr lang="sk-SK" sz="7200" dirty="0" smtClean="0"/>
              <a:t>. Následne </a:t>
            </a:r>
            <a:r>
              <a:rPr lang="sk-SK" sz="7200" dirty="0"/>
              <a:t>sa objavili </a:t>
            </a:r>
            <a:r>
              <a:rPr lang="sk-SK" sz="7200" dirty="0" smtClean="0"/>
              <a:t>zväčšené </a:t>
            </a:r>
            <a:r>
              <a:rPr lang="sk-SK" sz="7200" dirty="0"/>
              <a:t>lymfatické uzliny podčeľustné a na krku s </a:t>
            </a:r>
            <a:r>
              <a:rPr lang="sk-SK" sz="7200" dirty="0" smtClean="0"/>
              <a:t>opuchom</a:t>
            </a:r>
            <a:r>
              <a:rPr lang="sk-SK" sz="7200" dirty="0" smtClean="0"/>
              <a:t>, bolestivé</a:t>
            </a:r>
            <a:r>
              <a:rPr lang="sk-SK" sz="7200" dirty="0" smtClean="0"/>
              <a:t>. Zvýraznili </a:t>
            </a:r>
            <a:r>
              <a:rPr lang="sk-SK" sz="7200" dirty="0"/>
              <a:t>sa bolesti hrdla</a:t>
            </a:r>
            <a:r>
              <a:rPr lang="sk-SK" sz="7200" dirty="0" smtClean="0"/>
              <a:t>, sťažené </a:t>
            </a:r>
            <a:r>
              <a:rPr lang="sk-SK" sz="7200" dirty="0"/>
              <a:t>prehĺtanie</a:t>
            </a:r>
            <a:r>
              <a:rPr lang="sk-SK" sz="7200" dirty="0" smtClean="0"/>
              <a:t>, nechutenstvo, zvýšená </a:t>
            </a:r>
            <a:r>
              <a:rPr lang="sk-SK" sz="7200" dirty="0" smtClean="0"/>
              <a:t>teplota </a:t>
            </a:r>
            <a:r>
              <a:rPr lang="sk-SK" sz="7200" dirty="0"/>
              <a:t>pretrvávala.2.3.2016 bola vyšetrená obvodným pediatrom a </a:t>
            </a:r>
            <a:r>
              <a:rPr lang="sk-SK" sz="7200" dirty="0" smtClean="0"/>
              <a:t>pre podozrenie </a:t>
            </a:r>
            <a:r>
              <a:rPr lang="sk-SK" sz="7200" dirty="0"/>
              <a:t>na bakteriálnu angínu bol ordinovaný </a:t>
            </a:r>
            <a:r>
              <a:rPr lang="sk-SK" sz="7200" dirty="0" err="1" smtClean="0"/>
              <a:t>Xorimax</a:t>
            </a:r>
            <a:r>
              <a:rPr lang="sk-SK" sz="7200" dirty="0" smtClean="0"/>
              <a:t>/</a:t>
            </a:r>
            <a:r>
              <a:rPr lang="sk-SK" sz="7200" dirty="0" err="1" smtClean="0"/>
              <a:t>Cefuroxim</a:t>
            </a:r>
            <a:r>
              <a:rPr lang="sk-SK" sz="7200" dirty="0" smtClean="0"/>
              <a:t>. </a:t>
            </a:r>
            <a:r>
              <a:rPr lang="sk-SK" sz="7200" dirty="0" smtClean="0"/>
              <a:t>Pacientka </a:t>
            </a:r>
            <a:r>
              <a:rPr lang="sk-SK" sz="7200" dirty="0"/>
              <a:t>po antibiotiku vracala</a:t>
            </a:r>
            <a:r>
              <a:rPr lang="sk-SK" sz="7200" dirty="0" smtClean="0"/>
              <a:t>, mala </a:t>
            </a:r>
            <a:r>
              <a:rPr lang="sk-SK" sz="7200" dirty="0"/>
              <a:t>výraznú </a:t>
            </a:r>
            <a:r>
              <a:rPr lang="sk-SK" sz="7200" dirty="0" err="1"/>
              <a:t>nauseu</a:t>
            </a:r>
            <a:r>
              <a:rPr lang="sk-SK" sz="7200" dirty="0"/>
              <a:t> a objavili sa </a:t>
            </a:r>
            <a:r>
              <a:rPr lang="sk-SK" sz="7200" dirty="0" smtClean="0"/>
              <a:t>bolesti </a:t>
            </a:r>
            <a:r>
              <a:rPr lang="sk-SK" sz="7200" dirty="0"/>
              <a:t>brucha zvlášť v ľavej hornej časti brucha</a:t>
            </a:r>
            <a:r>
              <a:rPr lang="sk-SK" sz="7200" dirty="0" smtClean="0"/>
              <a:t>, bola </a:t>
            </a:r>
            <a:r>
              <a:rPr lang="sk-SK" sz="7200" dirty="0"/>
              <a:t>veľmi slabá</a:t>
            </a:r>
            <a:r>
              <a:rPr lang="sk-SK" sz="7200" dirty="0" smtClean="0"/>
              <a:t>. Pre </a:t>
            </a:r>
            <a:r>
              <a:rPr lang="sk-SK" sz="7200" dirty="0"/>
              <a:t>zhoršenie zdravotného </a:t>
            </a:r>
            <a:r>
              <a:rPr lang="sk-SK" sz="7200" dirty="0" smtClean="0"/>
              <a:t>stavu,</a:t>
            </a:r>
            <a:r>
              <a:rPr lang="sk-SK" sz="7200" dirty="0"/>
              <a:t> horúčku 39,2 </a:t>
            </a:r>
            <a:r>
              <a:rPr lang="sk-SK" sz="7200" dirty="0" err="1"/>
              <a:t>st.C</a:t>
            </a:r>
            <a:r>
              <a:rPr lang="sk-SK" sz="7200" dirty="0"/>
              <a:t> , výrazné bolesti </a:t>
            </a:r>
            <a:r>
              <a:rPr lang="sk-SK" sz="7200" dirty="0" smtClean="0"/>
              <a:t>brucha </a:t>
            </a:r>
            <a:r>
              <a:rPr lang="sk-SK" sz="7200" dirty="0"/>
              <a:t>a začínajúcou žltačkou na očiach</a:t>
            </a:r>
            <a:r>
              <a:rPr lang="sk-SK" sz="7200" dirty="0" smtClean="0"/>
              <a:t>, posledné </a:t>
            </a:r>
            <a:r>
              <a:rPr lang="sk-SK" sz="7200" dirty="0"/>
              <a:t>2-3 dni mala tmavý moč</a:t>
            </a:r>
            <a:r>
              <a:rPr lang="sk-SK" sz="7200" dirty="0" smtClean="0"/>
              <a:t>, bola </a:t>
            </a:r>
            <a:r>
              <a:rPr lang="sk-SK" sz="7200" dirty="0"/>
              <a:t>6.3.2016 hospitalizovaná na Infekčnej klinike FN v </a:t>
            </a:r>
            <a:r>
              <a:rPr lang="sk-SK" sz="7200" dirty="0" smtClean="0"/>
              <a:t>Nitre. Pri </a:t>
            </a:r>
            <a:r>
              <a:rPr lang="sk-SK" sz="7200" dirty="0"/>
              <a:t>vyšetrení zistené zväčšené</a:t>
            </a:r>
            <a:r>
              <a:rPr lang="sk-SK" sz="7200" dirty="0" smtClean="0"/>
              <a:t>, prekrvené </a:t>
            </a:r>
            <a:r>
              <a:rPr lang="sk-SK" sz="7200" dirty="0"/>
              <a:t>mandle bez </a:t>
            </a:r>
            <a:r>
              <a:rPr lang="sk-SK" sz="7200" dirty="0" smtClean="0"/>
              <a:t>povlakov</a:t>
            </a:r>
            <a:r>
              <a:rPr lang="sk-SK" sz="7200" dirty="0" smtClean="0"/>
              <a:t>, zväčšené </a:t>
            </a:r>
            <a:r>
              <a:rPr lang="sk-SK" sz="7200" dirty="0"/>
              <a:t>lymfatické uzliny s opuchom na krku viac vľavo do 4 </a:t>
            </a:r>
            <a:r>
              <a:rPr lang="sk-SK" sz="7200" dirty="0" smtClean="0"/>
              <a:t>cm</a:t>
            </a:r>
            <a:r>
              <a:rPr lang="sk-SK" sz="7200" dirty="0" smtClean="0"/>
              <a:t>. </a:t>
            </a:r>
            <a:r>
              <a:rPr lang="sk-SK" sz="7200" dirty="0" err="1" smtClean="0"/>
              <a:t>Palpačne</a:t>
            </a:r>
            <a:r>
              <a:rPr lang="sk-SK" sz="7200" dirty="0" smtClean="0"/>
              <a:t> </a:t>
            </a:r>
            <a:r>
              <a:rPr lang="sk-SK" sz="7200" dirty="0" smtClean="0"/>
              <a:t>pri </a:t>
            </a:r>
            <a:r>
              <a:rPr lang="sk-SK" sz="7200" dirty="0"/>
              <a:t>vyšetrení brucha slezina je veľmi bolestivá, siaha až k pupku</a:t>
            </a:r>
            <a:r>
              <a:rPr lang="sk-SK" sz="7200" dirty="0" smtClean="0"/>
              <a:t>. Pečeň </a:t>
            </a:r>
            <a:r>
              <a:rPr lang="sk-SK" sz="7200" dirty="0"/>
              <a:t>je citlivá</a:t>
            </a:r>
            <a:r>
              <a:rPr lang="sk-SK" sz="7200" dirty="0" smtClean="0"/>
              <a:t>, presahuje </a:t>
            </a:r>
            <a:r>
              <a:rPr lang="sk-SK" sz="7200" dirty="0" err="1"/>
              <a:t>reberný</a:t>
            </a:r>
            <a:r>
              <a:rPr lang="sk-SK" sz="7200" dirty="0"/>
              <a:t> oblúk o 3 cm</a:t>
            </a:r>
            <a:r>
              <a:rPr lang="sk-SK" sz="7200" dirty="0" smtClean="0"/>
              <a:t>, neskôr </a:t>
            </a:r>
            <a:r>
              <a:rPr lang="sk-SK" sz="7200" dirty="0"/>
              <a:t>sa objavila žltačka </a:t>
            </a:r>
            <a:r>
              <a:rPr lang="sk-SK" sz="7200" dirty="0" smtClean="0"/>
              <a:t>aj na </a:t>
            </a:r>
            <a:r>
              <a:rPr lang="sk-SK" sz="7200" dirty="0"/>
              <a:t>koži a tiež veľmi svrbivá vyrážka</a:t>
            </a:r>
            <a:r>
              <a:rPr lang="sk-SK" sz="7200" dirty="0" smtClean="0"/>
              <a:t>, červená, splývajúca </a:t>
            </a:r>
            <a:r>
              <a:rPr lang="sk-SK" sz="7200" dirty="0"/>
              <a:t>na trupe a končatinách</a:t>
            </a:r>
            <a:r>
              <a:rPr lang="sk-SK" sz="7200" dirty="0" smtClean="0"/>
              <a:t>, začervenanie </a:t>
            </a:r>
            <a:r>
              <a:rPr lang="sk-SK" sz="7200" dirty="0"/>
              <a:t>okolo očí</a:t>
            </a:r>
            <a:r>
              <a:rPr lang="sk-SK" sz="7200" dirty="0" smtClean="0"/>
              <a:t>. Z </a:t>
            </a:r>
            <a:r>
              <a:rPr lang="sk-SK" sz="7200" dirty="0"/>
              <a:t>laboratórnych krvných </a:t>
            </a:r>
            <a:r>
              <a:rPr lang="sk-SK" sz="7200" dirty="0" smtClean="0"/>
              <a:t>vyšetrení </a:t>
            </a:r>
            <a:r>
              <a:rPr lang="sk-SK" sz="7200" dirty="0"/>
              <a:t>je typický krvný obraz pre IM-zvýšený počet </a:t>
            </a:r>
            <a:r>
              <a:rPr lang="sk-SK" sz="7200" dirty="0" err="1" smtClean="0"/>
              <a:t>lymfocytov</a:t>
            </a:r>
            <a:r>
              <a:rPr lang="sk-SK" sz="7200" dirty="0" smtClean="0"/>
              <a:t>, </a:t>
            </a:r>
            <a:r>
              <a:rPr lang="sk-SK" sz="7200" dirty="0" err="1" smtClean="0"/>
              <a:t>monocytov</a:t>
            </a:r>
            <a:r>
              <a:rPr lang="sk-SK" sz="7200" dirty="0" smtClean="0"/>
              <a:t>, znížený </a:t>
            </a:r>
            <a:r>
              <a:rPr lang="sk-SK" sz="7200" dirty="0"/>
              <a:t>počet červených krviniek a krvných </a:t>
            </a:r>
            <a:r>
              <a:rPr lang="sk-SK" sz="7200" dirty="0" smtClean="0"/>
              <a:t>doštičiek</a:t>
            </a:r>
            <a:r>
              <a:rPr lang="sk-SK" sz="7200" dirty="0" smtClean="0"/>
              <a:t>. Pečeňové </a:t>
            </a:r>
            <a:r>
              <a:rPr lang="sk-SK" sz="7200" dirty="0" smtClean="0"/>
              <a:t>testy </a:t>
            </a:r>
            <a:r>
              <a:rPr lang="sk-SK" sz="7200" dirty="0"/>
              <a:t>počas hospitalizácie dosahujú až 9-násobok normálnych </a:t>
            </a:r>
            <a:r>
              <a:rPr lang="sk-SK" sz="7200" dirty="0" smtClean="0"/>
              <a:t>hodnôt. Protilátky </a:t>
            </a:r>
            <a:r>
              <a:rPr lang="sk-SK" sz="7200" dirty="0"/>
              <a:t>na EB vírus potvrdzujú diagnózu IM</a:t>
            </a:r>
            <a:r>
              <a:rPr lang="sk-SK" sz="7200" dirty="0" smtClean="0"/>
              <a:t>, hlavne </a:t>
            </a:r>
            <a:r>
              <a:rPr lang="sk-SK" sz="7200" dirty="0"/>
              <a:t>zvýšené </a:t>
            </a:r>
            <a:r>
              <a:rPr lang="sk-SK" sz="7200" dirty="0" smtClean="0"/>
              <a:t>hodnoty </a:t>
            </a:r>
            <a:r>
              <a:rPr lang="sk-SK" sz="7200" dirty="0"/>
              <a:t>protilátok </a:t>
            </a:r>
            <a:r>
              <a:rPr lang="sk-SK" sz="7200" dirty="0" err="1"/>
              <a:t>IgM</a:t>
            </a:r>
            <a:r>
              <a:rPr lang="sk-SK" sz="7200" dirty="0" smtClean="0"/>
              <a:t>. Pri </a:t>
            </a:r>
            <a:r>
              <a:rPr lang="sk-SK" sz="7200" dirty="0"/>
              <a:t>CT brucha zistená </a:t>
            </a:r>
            <a:r>
              <a:rPr lang="sk-SK" sz="7200" dirty="0" smtClean="0"/>
              <a:t>zväčšená </a:t>
            </a:r>
            <a:r>
              <a:rPr lang="sk-SK" sz="7200" dirty="0"/>
              <a:t>slezina takmer na dvojnásobok</a:t>
            </a:r>
            <a:r>
              <a:rPr lang="sk-SK" sz="7200" dirty="0" smtClean="0"/>
              <a:t>, zistená </a:t>
            </a:r>
            <a:r>
              <a:rPr lang="sk-SK" sz="7200" dirty="0"/>
              <a:t>tiež </a:t>
            </a:r>
            <a:r>
              <a:rPr lang="sk-SK" sz="7200" dirty="0" err="1"/>
              <a:t>akcesórna</a:t>
            </a:r>
            <a:r>
              <a:rPr lang="sk-SK" sz="7200" dirty="0"/>
              <a:t> slezina veľkosti 2 cm</a:t>
            </a:r>
            <a:r>
              <a:rPr lang="sk-SK" sz="7200" dirty="0" smtClean="0"/>
              <a:t>, pečeň </a:t>
            </a:r>
            <a:r>
              <a:rPr lang="sk-SK" sz="7200" dirty="0"/>
              <a:t>zväčšená o 3 cm</a:t>
            </a:r>
            <a:r>
              <a:rPr lang="sk-SK" sz="7200" dirty="0" smtClean="0"/>
              <a:t>, zväčšené </a:t>
            </a:r>
            <a:r>
              <a:rPr lang="sk-SK" sz="7200" dirty="0"/>
              <a:t>brušné lymfatické uzliny i v </a:t>
            </a:r>
            <a:r>
              <a:rPr lang="sk-SK" sz="7200" dirty="0" err="1" smtClean="0"/>
              <a:t>inguinách</a:t>
            </a:r>
            <a:r>
              <a:rPr lang="sk-SK" sz="7200" dirty="0" smtClean="0"/>
              <a:t> /slabinách/. V </a:t>
            </a:r>
            <a:r>
              <a:rPr lang="sk-SK" sz="7200" dirty="0"/>
              <a:t>celom rozsahu je veľké presiaknutie </a:t>
            </a:r>
            <a:r>
              <a:rPr lang="sk-SK" sz="7200" dirty="0" smtClean="0"/>
              <a:t>tkanív - výrazný </a:t>
            </a:r>
            <a:r>
              <a:rPr lang="sk-SK" sz="7200" dirty="0"/>
              <a:t>opuch steny žlčníka i okolitého </a:t>
            </a:r>
            <a:r>
              <a:rPr lang="sk-SK" sz="7200" dirty="0" smtClean="0"/>
              <a:t>tuku, voľná </a:t>
            </a:r>
            <a:r>
              <a:rPr lang="sk-SK" sz="7200" dirty="0"/>
              <a:t>tekutina okolo pečene</a:t>
            </a:r>
            <a:r>
              <a:rPr lang="sk-SK" sz="7200" dirty="0" smtClean="0"/>
              <a:t>, sleziny </a:t>
            </a:r>
            <a:r>
              <a:rPr lang="sk-SK" sz="7200" dirty="0"/>
              <a:t>a v malej panve</a:t>
            </a:r>
            <a:r>
              <a:rPr lang="sk-SK" sz="7200" dirty="0" smtClean="0"/>
              <a:t>, stopový </a:t>
            </a:r>
            <a:r>
              <a:rPr lang="sk-SK" sz="7200" dirty="0" err="1" smtClean="0"/>
              <a:t>fluidothorax</a:t>
            </a:r>
            <a:r>
              <a:rPr lang="sk-SK" sz="7200" dirty="0" smtClean="0"/>
              <a:t> /</a:t>
            </a:r>
            <a:r>
              <a:rPr lang="sk-SK" sz="7200" dirty="0"/>
              <a:t>tekutina v hrudníku/ obojstranne a </a:t>
            </a:r>
            <a:r>
              <a:rPr lang="sk-SK" sz="7200" dirty="0" err="1" smtClean="0"/>
              <a:t>fluidoperikard</a:t>
            </a:r>
            <a:r>
              <a:rPr lang="sk-SK" sz="7200" dirty="0" smtClean="0"/>
              <a:t> /</a:t>
            </a:r>
            <a:r>
              <a:rPr lang="sk-SK" sz="7200" dirty="0"/>
              <a:t>tekutina v osrdcovníku/.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2296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6957" y="154368"/>
            <a:ext cx="8562201" cy="6483937"/>
          </a:xfrm>
        </p:spPr>
        <p:txBody>
          <a:bodyPr>
            <a:noAutofit/>
          </a:bodyPr>
          <a:lstStyle/>
          <a:p>
            <a:r>
              <a:rPr lang="sk-SK" dirty="0" smtClean="0"/>
              <a:t>  Pacientka </a:t>
            </a:r>
            <a:r>
              <a:rPr lang="sk-SK" dirty="0"/>
              <a:t>bola pre závažný zdravotný stav dňa 15.3.2016 </a:t>
            </a:r>
            <a:r>
              <a:rPr lang="sk-SK" dirty="0" smtClean="0"/>
              <a:t>preložená na </a:t>
            </a:r>
            <a:r>
              <a:rPr lang="sk-SK" dirty="0"/>
              <a:t>II</a:t>
            </a:r>
            <a:r>
              <a:rPr lang="sk-SK" dirty="0" smtClean="0"/>
              <a:t>. Detskú </a:t>
            </a:r>
            <a:r>
              <a:rPr lang="sk-SK" dirty="0"/>
              <a:t>kliniku LFUK a </a:t>
            </a:r>
            <a:r>
              <a:rPr lang="sk-SK" dirty="0" err="1"/>
              <a:t>DFNsP</a:t>
            </a:r>
            <a:r>
              <a:rPr lang="sk-SK" dirty="0"/>
              <a:t> v Bratislave</a:t>
            </a:r>
            <a:r>
              <a:rPr lang="sk-SK" dirty="0" smtClean="0"/>
              <a:t>, kde </a:t>
            </a:r>
            <a:r>
              <a:rPr lang="sk-SK" dirty="0"/>
              <a:t>na </a:t>
            </a:r>
            <a:r>
              <a:rPr lang="sk-SK" dirty="0" smtClean="0"/>
              <a:t>vylúčenie malignity </a:t>
            </a:r>
            <a:r>
              <a:rPr lang="sk-SK" dirty="0"/>
              <a:t>bola pacientke odobratá a vyšetrená kostná </a:t>
            </a:r>
            <a:r>
              <a:rPr lang="sk-SK" dirty="0" smtClean="0"/>
              <a:t>dreň - malignitu </a:t>
            </a:r>
            <a:r>
              <a:rPr lang="sk-SK" dirty="0" smtClean="0"/>
              <a:t>nepotvrdili</a:t>
            </a:r>
            <a:r>
              <a:rPr lang="sk-SK" dirty="0" smtClean="0"/>
              <a:t>. V </a:t>
            </a:r>
            <a:r>
              <a:rPr lang="sk-SK" dirty="0"/>
              <a:t>priebehu hospitalizácie bola pacientka od 2.dňa bez </a:t>
            </a:r>
            <a:r>
              <a:rPr lang="sk-SK" dirty="0" smtClean="0"/>
              <a:t>zvýšenej </a:t>
            </a:r>
            <a:r>
              <a:rPr lang="sk-SK" dirty="0"/>
              <a:t>teploty a postupne sa jej zdravotný stav zlepšoval i </a:t>
            </a:r>
            <a:r>
              <a:rPr lang="sk-SK" dirty="0" smtClean="0"/>
              <a:t>laboratórne výsledky</a:t>
            </a:r>
            <a:r>
              <a:rPr lang="sk-SK" dirty="0" smtClean="0"/>
              <a:t>, došlo </a:t>
            </a:r>
            <a:r>
              <a:rPr lang="sk-SK" dirty="0"/>
              <a:t>k ústupu žltačky aj kožnej vyrážky</a:t>
            </a:r>
            <a:r>
              <a:rPr lang="sk-SK" dirty="0" smtClean="0"/>
              <a:t>. Pacientka </a:t>
            </a:r>
            <a:r>
              <a:rPr lang="sk-SK" dirty="0"/>
              <a:t>bola v zlepšenom zdravotnom stave dňa 24.3.2016 prepustená do </a:t>
            </a:r>
            <a:r>
              <a:rPr lang="sk-SK" dirty="0" smtClean="0"/>
              <a:t>domácej starostlivosti </a:t>
            </a:r>
            <a:r>
              <a:rPr lang="sk-SK" dirty="0"/>
              <a:t>s potvrdenou diagnózou Infekčná </a:t>
            </a:r>
            <a:r>
              <a:rPr lang="sk-SK" dirty="0" err="1"/>
              <a:t>mononukleóza</a:t>
            </a:r>
            <a:r>
              <a:rPr lang="sk-SK" dirty="0"/>
              <a:t> a s </a:t>
            </a:r>
            <a:r>
              <a:rPr lang="sk-SK" dirty="0" smtClean="0"/>
              <a:t>odporučením</a:t>
            </a:r>
            <a:r>
              <a:rPr lang="sk-SK" dirty="0" smtClean="0"/>
              <a:t>: </a:t>
            </a:r>
            <a:r>
              <a:rPr lang="sk-SK" dirty="0" err="1" smtClean="0"/>
              <a:t>kľudový</a:t>
            </a:r>
            <a:r>
              <a:rPr lang="sk-SK" dirty="0" smtClean="0"/>
              <a:t> </a:t>
            </a:r>
            <a:r>
              <a:rPr lang="sk-SK" dirty="0"/>
              <a:t>režim</a:t>
            </a:r>
            <a:r>
              <a:rPr lang="sk-SK" dirty="0" smtClean="0"/>
              <a:t>, pečeňová </a:t>
            </a:r>
            <a:r>
              <a:rPr lang="sk-SK" dirty="0" err="1"/>
              <a:t>nízkotuková</a:t>
            </a:r>
            <a:r>
              <a:rPr lang="sk-SK" dirty="0"/>
              <a:t> </a:t>
            </a:r>
            <a:r>
              <a:rPr lang="sk-SK" dirty="0" smtClean="0"/>
              <a:t>diéta, </a:t>
            </a:r>
            <a:r>
              <a:rPr lang="sk-SK" dirty="0" err="1" smtClean="0"/>
              <a:t>Essentiale</a:t>
            </a:r>
            <a:r>
              <a:rPr lang="sk-SK" dirty="0" smtClean="0"/>
              <a:t>, </a:t>
            </a:r>
            <a:r>
              <a:rPr lang="sk-SK" dirty="0" err="1" smtClean="0"/>
              <a:t>Flavobion</a:t>
            </a:r>
            <a:r>
              <a:rPr lang="sk-SK" dirty="0" smtClean="0"/>
              <a:t>, </a:t>
            </a:r>
            <a:r>
              <a:rPr lang="sk-SK" dirty="0" err="1" smtClean="0"/>
              <a:t>Ursosan</a:t>
            </a:r>
            <a:r>
              <a:rPr lang="sk-SK" dirty="0" smtClean="0"/>
              <a:t>, </a:t>
            </a:r>
            <a:r>
              <a:rPr lang="sk-SK" dirty="0" err="1" smtClean="0"/>
              <a:t>B-komplex</a:t>
            </a:r>
            <a:r>
              <a:rPr lang="sk-SK" dirty="0" smtClean="0"/>
              <a:t>, </a:t>
            </a:r>
            <a:r>
              <a:rPr lang="sk-SK" dirty="0" err="1" smtClean="0"/>
              <a:t>C-vitamín</a:t>
            </a:r>
            <a:r>
              <a:rPr lang="sk-SK" dirty="0" smtClean="0"/>
              <a:t>. </a:t>
            </a:r>
            <a:r>
              <a:rPr lang="sk-SK" dirty="0"/>
              <a:t>Pri kontrolnom vyšetrení zistená ešte značne zväčšená slezina 17,5 cm/norma do 10 cm</a:t>
            </a:r>
            <a:r>
              <a:rPr lang="sk-SK" dirty="0" smtClean="0"/>
              <a:t>/, mierne </a:t>
            </a:r>
            <a:r>
              <a:rPr lang="sk-SK" dirty="0"/>
              <a:t>zväčšená pečeň 12,9 cm/norma 9-12 cm</a:t>
            </a:r>
            <a:r>
              <a:rPr lang="sk-SK" dirty="0" smtClean="0"/>
              <a:t>/. Podčeľustné lymfatické uzliny </a:t>
            </a:r>
            <a:r>
              <a:rPr lang="sk-SK" dirty="0" err="1" smtClean="0"/>
              <a:t>hmatné</a:t>
            </a:r>
            <a:r>
              <a:rPr lang="sk-SK" dirty="0" smtClean="0"/>
              <a:t> do </a:t>
            </a:r>
            <a:r>
              <a:rPr lang="sk-SK" dirty="0" smtClean="0"/>
              <a:t>1 </a:t>
            </a:r>
            <a:r>
              <a:rPr lang="sk-SK" dirty="0" smtClean="0"/>
              <a:t>cm</a:t>
            </a:r>
            <a:r>
              <a:rPr lang="sk-SK" dirty="0" smtClean="0"/>
              <a:t>. V </a:t>
            </a:r>
            <a:r>
              <a:rPr lang="sk-SK" dirty="0" smtClean="0"/>
              <a:t>dutine ústnej stav fyziologický</a:t>
            </a:r>
            <a:r>
              <a:rPr lang="sk-SK" dirty="0" smtClean="0"/>
              <a:t>, opuchy </a:t>
            </a:r>
            <a:r>
              <a:rPr lang="sk-SK" dirty="0"/>
              <a:t>nie sú prítomné</a:t>
            </a:r>
            <a:r>
              <a:rPr lang="sk-SK" dirty="0" smtClean="0"/>
              <a:t>, koža </a:t>
            </a:r>
            <a:r>
              <a:rPr lang="sk-SK" dirty="0"/>
              <a:t>je čistá</a:t>
            </a:r>
            <a:r>
              <a:rPr lang="sk-SK" dirty="0" smtClean="0"/>
              <a:t>, bez </a:t>
            </a:r>
            <a:r>
              <a:rPr lang="sk-SK" dirty="0"/>
              <a:t>žltačky a </a:t>
            </a:r>
            <a:r>
              <a:rPr lang="sk-SK" dirty="0" smtClean="0"/>
              <a:t>vyrážky. K</a:t>
            </a:r>
            <a:r>
              <a:rPr lang="sk-SK" dirty="0"/>
              <a:t> odporučenej liečbe bol pridaný </a:t>
            </a:r>
            <a:r>
              <a:rPr lang="sk-SK" dirty="0" err="1" smtClean="0"/>
              <a:t>Maltofer</a:t>
            </a:r>
            <a:r>
              <a:rPr lang="sk-SK" dirty="0" smtClean="0"/>
              <a:t> /</a:t>
            </a:r>
            <a:r>
              <a:rPr lang="sk-SK" dirty="0"/>
              <a:t>preparát železa</a:t>
            </a:r>
            <a:r>
              <a:rPr lang="sk-SK" dirty="0" smtClean="0"/>
              <a:t>/ pre </a:t>
            </a:r>
            <a:r>
              <a:rPr lang="sk-SK" dirty="0" err="1" smtClean="0"/>
              <a:t>chudokrvnosť</a:t>
            </a:r>
            <a:r>
              <a:rPr lang="sk-SK" dirty="0"/>
              <a:t>.</a:t>
            </a:r>
          </a:p>
          <a:p>
            <a:r>
              <a:rPr lang="sk-SK" dirty="0"/>
              <a:t>   Na diagnostiku riadenej a kontrolovanej detoxikácie metódou MUDr</a:t>
            </a:r>
            <a:r>
              <a:rPr lang="sk-SK" dirty="0" smtClean="0"/>
              <a:t>. J. Jonáša </a:t>
            </a:r>
            <a:r>
              <a:rPr lang="sk-SK" dirty="0"/>
              <a:t>prišla pacientka 2.5.2016</a:t>
            </a:r>
            <a:r>
              <a:rPr lang="sk-SK" dirty="0" smtClean="0"/>
              <a:t>. Boli </a:t>
            </a:r>
            <a:r>
              <a:rPr lang="sk-SK" dirty="0"/>
              <a:t>namerané </a:t>
            </a:r>
            <a:r>
              <a:rPr lang="sk-SK" dirty="0" smtClean="0"/>
              <a:t>vírusy</a:t>
            </a:r>
            <a:r>
              <a:rPr lang="sk-SK" dirty="0" smtClean="0"/>
              <a:t>, vírusové </a:t>
            </a:r>
            <a:r>
              <a:rPr lang="sk-SK" dirty="0"/>
              <a:t>toxíny i vírusové mikrobiálne ložiská v </a:t>
            </a:r>
            <a:r>
              <a:rPr lang="sk-SK" dirty="0" smtClean="0"/>
              <a:t>pečeni</a:t>
            </a:r>
            <a:r>
              <a:rPr lang="sk-SK" dirty="0" smtClean="0"/>
              <a:t>, slezine, obličkách</a:t>
            </a:r>
            <a:r>
              <a:rPr lang="sk-SK" dirty="0" smtClean="0"/>
              <a:t>, lymfatických </a:t>
            </a:r>
            <a:r>
              <a:rPr lang="sk-SK" dirty="0"/>
              <a:t>uzlinách</a:t>
            </a:r>
            <a:r>
              <a:rPr lang="sk-SK" dirty="0" smtClean="0"/>
              <a:t>, v </a:t>
            </a:r>
            <a:r>
              <a:rPr lang="sk-SK" dirty="0"/>
              <a:t>mandliach</a:t>
            </a:r>
            <a:r>
              <a:rPr lang="sk-SK" dirty="0" smtClean="0"/>
              <a:t>, ale </a:t>
            </a:r>
            <a:r>
              <a:rPr lang="sk-SK" dirty="0"/>
              <a:t>i v </a:t>
            </a:r>
            <a:r>
              <a:rPr lang="sk-SK" dirty="0" smtClean="0"/>
              <a:t>hypotalame</a:t>
            </a:r>
            <a:r>
              <a:rPr lang="sk-SK" dirty="0" smtClean="0"/>
              <a:t>, hypofýze, epifýze. Bola </a:t>
            </a:r>
            <a:r>
              <a:rPr lang="sk-SK" dirty="0"/>
              <a:t>tiež zistená porucha metabolizmu tukov</a:t>
            </a:r>
            <a:r>
              <a:rPr lang="sk-SK" dirty="0" smtClean="0"/>
              <a:t>, prítomnosť </a:t>
            </a:r>
            <a:r>
              <a:rPr lang="sk-SK" dirty="0" smtClean="0"/>
              <a:t>streptokokového </a:t>
            </a:r>
            <a:r>
              <a:rPr lang="sk-SK" dirty="0"/>
              <a:t>toxínu</a:t>
            </a:r>
            <a:r>
              <a:rPr lang="sk-SK" dirty="0" smtClean="0"/>
              <a:t>, znížená </a:t>
            </a:r>
            <a:r>
              <a:rPr lang="sk-SK" dirty="0"/>
              <a:t>protivírusová</a:t>
            </a:r>
            <a:r>
              <a:rPr lang="sk-SK" dirty="0" smtClean="0"/>
              <a:t>, ale </a:t>
            </a:r>
            <a:r>
              <a:rPr lang="sk-SK" dirty="0"/>
              <a:t>aj </a:t>
            </a:r>
            <a:r>
              <a:rPr lang="sk-SK" dirty="0" err="1"/>
              <a:t>protibakteriálna</a:t>
            </a:r>
            <a:r>
              <a:rPr lang="sk-SK" dirty="0"/>
              <a:t> imunita</a:t>
            </a:r>
            <a:r>
              <a:rPr lang="sk-SK" dirty="0" smtClean="0"/>
              <a:t>. Odporučené prípravky Joalis:Activcol,Colidren,Antivex,Liverdren,Veliendren,Urinodren,Imun,Hypotal,Metabex,Lymfatex - </a:t>
            </a:r>
            <a:r>
              <a:rPr lang="sk-SK" dirty="0"/>
              <a:t>natierať </a:t>
            </a:r>
            <a:r>
              <a:rPr lang="sk-SK" dirty="0" smtClean="0"/>
              <a:t>na pokožku</a:t>
            </a:r>
            <a:r>
              <a:rPr lang="sk-SK" dirty="0" smtClean="0"/>
              <a:t>, pretože </a:t>
            </a:r>
            <a:r>
              <a:rPr lang="sk-SK" dirty="0"/>
              <a:t>alkohol je pri IM prísne zakázaný.</a:t>
            </a:r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xmlns="" val="1017959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970" y="145576"/>
            <a:ext cx="8596668" cy="1320800"/>
          </a:xfrm>
        </p:spPr>
        <p:txBody>
          <a:bodyPr/>
          <a:lstStyle/>
          <a:p>
            <a:r>
              <a:rPr lang="sk-SK" dirty="0" smtClean="0">
                <a:latin typeface="Agency FB" panose="020B0503020202020204" pitchFamily="34" charset="0"/>
              </a:rPr>
              <a:t>Pacientka s infekčnou </a:t>
            </a:r>
            <a:r>
              <a:rPr lang="sk-SK" dirty="0" err="1" smtClean="0">
                <a:latin typeface="Agency FB" panose="020B0503020202020204" pitchFamily="34" charset="0"/>
              </a:rPr>
              <a:t>mononukleózou</a:t>
            </a:r>
            <a:endParaRPr lang="sk-SK" dirty="0">
              <a:latin typeface="Agency FB" panose="020B0503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970" y="1337479"/>
            <a:ext cx="5363066" cy="40223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4325" y="145576"/>
            <a:ext cx="4878726" cy="65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7772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805764" cy="374565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6189" y="2363190"/>
            <a:ext cx="5788923" cy="37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64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5056" y="1367890"/>
            <a:ext cx="5812971" cy="435972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63786" y="127734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038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413" y="1341911"/>
            <a:ext cx="6817077" cy="437131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20733" y="1310244"/>
            <a:ext cx="5715989" cy="42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248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33" y="2220686"/>
            <a:ext cx="5676405" cy="425730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7858" y="486887"/>
            <a:ext cx="5763492" cy="43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60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751" y="510638"/>
            <a:ext cx="5749712" cy="415506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4305" y="2137558"/>
            <a:ext cx="5812038" cy="41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842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43097" y="2850713"/>
            <a:ext cx="8596668" cy="13208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3100" y="126610"/>
            <a:ext cx="9043441" cy="7193000"/>
          </a:xfrm>
        </p:spPr>
        <p:txBody>
          <a:bodyPr>
            <a:normAutofit/>
          </a:bodyPr>
          <a:lstStyle/>
          <a:p>
            <a:pPr algn="just"/>
            <a:r>
              <a:rPr lang="sk-SK" b="1" dirty="0" smtClean="0"/>
              <a:t> </a:t>
            </a:r>
            <a:r>
              <a:rPr lang="sk-SK" sz="2000" dirty="0" smtClean="0"/>
              <a:t>Infekčná </a:t>
            </a:r>
            <a:r>
              <a:rPr lang="sk-SK" sz="2000" dirty="0" err="1"/>
              <a:t>mononukleóza</a:t>
            </a:r>
            <a:r>
              <a:rPr lang="sk-SK" sz="2000" dirty="0"/>
              <a:t> /IM / je vírusové ochorenie lymfatického tkaniva</a:t>
            </a:r>
            <a:r>
              <a:rPr lang="sk-SK" sz="2000" dirty="0" smtClean="0"/>
              <a:t>. Vyskytuje </a:t>
            </a:r>
            <a:r>
              <a:rPr lang="sk-SK" sz="2000" dirty="0"/>
              <a:t>sa hlavne v detskom a adolescentnom veku a u mladých dospelých</a:t>
            </a:r>
            <a:r>
              <a:rPr lang="sk-SK" sz="2000" dirty="0" smtClean="0"/>
              <a:t>. Sporadicky </a:t>
            </a:r>
            <a:r>
              <a:rPr lang="sk-SK" sz="2000" dirty="0"/>
              <a:t>alebo v malých epidémiách </a:t>
            </a:r>
            <a:r>
              <a:rPr lang="sk-SK" sz="2000" dirty="0" smtClean="0"/>
              <a:t>sa vyskytuje </a:t>
            </a:r>
            <a:r>
              <a:rPr lang="sk-SK" sz="2000" dirty="0"/>
              <a:t>zväčša na jar a jeseň</a:t>
            </a:r>
            <a:r>
              <a:rPr lang="sk-SK" sz="2000" dirty="0" smtClean="0"/>
              <a:t>.</a:t>
            </a:r>
          </a:p>
          <a:p>
            <a:r>
              <a:rPr lang="sk-SK" sz="3600" dirty="0" smtClean="0">
                <a:latin typeface="Agency FB" panose="020B0503020202020204" pitchFamily="34" charset="0"/>
              </a:rPr>
              <a:t>     </a:t>
            </a:r>
            <a:r>
              <a:rPr lang="sk-SK" sz="2800" dirty="0" smtClean="0">
                <a:solidFill>
                  <a:srgbClr val="92D050"/>
                </a:solidFill>
                <a:latin typeface="Agency FB" panose="020B0503020202020204" pitchFamily="34" charset="0"/>
              </a:rPr>
              <a:t>Etiológia</a:t>
            </a:r>
            <a:r>
              <a:rPr lang="sk-SK" sz="2800" dirty="0">
                <a:solidFill>
                  <a:srgbClr val="92D050"/>
                </a:solidFill>
                <a:latin typeface="Agency FB" panose="020B0503020202020204" pitchFamily="34" charset="0"/>
              </a:rPr>
              <a:t>:</a:t>
            </a:r>
          </a:p>
          <a:p>
            <a:pPr algn="just"/>
            <a:r>
              <a:rPr lang="sk-SK" dirty="0"/>
              <a:t> </a:t>
            </a:r>
            <a:r>
              <a:rPr lang="sk-SK" dirty="0" smtClean="0"/>
              <a:t> Pôvodcom </a:t>
            </a:r>
            <a:r>
              <a:rPr lang="sk-SK" dirty="0"/>
              <a:t>ochorenia je </a:t>
            </a:r>
            <a:r>
              <a:rPr lang="sk-SK" dirty="0"/>
              <a:t>Ebstein-Barrovej</a:t>
            </a:r>
            <a:r>
              <a:rPr lang="sk-SK" dirty="0"/>
              <a:t> </a:t>
            </a:r>
            <a:r>
              <a:rPr lang="sk-SK" dirty="0" smtClean="0"/>
              <a:t>vírus /EBV/alebo </a:t>
            </a:r>
            <a:r>
              <a:rPr lang="sk-SK" dirty="0"/>
              <a:t>menej často </a:t>
            </a:r>
            <a:r>
              <a:rPr lang="sk-SK" dirty="0"/>
              <a:t>cytomegalovírus</a:t>
            </a:r>
            <a:r>
              <a:rPr lang="sk-SK" dirty="0"/>
              <a:t> </a:t>
            </a:r>
            <a:r>
              <a:rPr lang="sk-SK" dirty="0" smtClean="0"/>
              <a:t>CMV/</a:t>
            </a:r>
            <a:r>
              <a:rPr lang="sk-SK" dirty="0" smtClean="0"/>
              <a:t>Ebstein-Barrovej</a:t>
            </a:r>
            <a:r>
              <a:rPr lang="sk-SK" dirty="0" smtClean="0"/>
              <a:t> </a:t>
            </a:r>
            <a:r>
              <a:rPr lang="sk-SK" dirty="0"/>
              <a:t>vírus je pomenovaný po vedcoch</a:t>
            </a:r>
            <a:r>
              <a:rPr lang="sk-SK" dirty="0" smtClean="0"/>
              <a:t>, ktorí </a:t>
            </a:r>
            <a:r>
              <a:rPr lang="sk-SK" dirty="0"/>
              <a:t>ho objavili v r.1964.Patrí medzi vírusy DNA do rodu </a:t>
            </a:r>
            <a:r>
              <a:rPr lang="sk-SK" dirty="0"/>
              <a:t>herpesviridae</a:t>
            </a:r>
            <a:r>
              <a:rPr lang="sk-SK" dirty="0"/>
              <a:t> a je jedným z najrozšírenejších vírusov v ľudskej </a:t>
            </a:r>
            <a:r>
              <a:rPr lang="sk-SK" dirty="0" smtClean="0"/>
              <a:t>populácii. Vírusy </a:t>
            </a:r>
            <a:r>
              <a:rPr lang="sk-SK" dirty="0"/>
              <a:t>sa v ľudskom organizme môžu nachádzať v dvoch </a:t>
            </a:r>
            <a:r>
              <a:rPr lang="sk-SK" dirty="0" smtClean="0"/>
              <a:t>cykloch: </a:t>
            </a:r>
            <a:r>
              <a:rPr lang="sk-SK" dirty="0" err="1" smtClean="0"/>
              <a:t>lytickom</a:t>
            </a:r>
            <a:r>
              <a:rPr lang="sk-SK" dirty="0" smtClean="0"/>
              <a:t> a </a:t>
            </a:r>
            <a:r>
              <a:rPr lang="sk-SK" dirty="0" err="1" smtClean="0"/>
              <a:t>lyzogénnom</a:t>
            </a:r>
            <a:r>
              <a:rPr lang="sk-SK" dirty="0"/>
              <a:t>. V </a:t>
            </a:r>
            <a:r>
              <a:rPr lang="sk-SK" dirty="0"/>
              <a:t>lytickom</a:t>
            </a:r>
            <a:r>
              <a:rPr lang="sk-SK" dirty="0"/>
              <a:t> cykle po prieniku vírusu do bunky cez jej cytoplazmatickú membránu sa začne vírus </a:t>
            </a:r>
            <a:r>
              <a:rPr lang="sk-SK" dirty="0" smtClean="0"/>
              <a:t>intenzívne rozmnožovať </a:t>
            </a:r>
            <a:r>
              <a:rPr lang="sk-SK" dirty="0"/>
              <a:t>pričom zneužíva </a:t>
            </a:r>
            <a:r>
              <a:rPr lang="sk-SK" dirty="0"/>
              <a:t>organely</a:t>
            </a:r>
            <a:r>
              <a:rPr lang="sk-SK" dirty="0"/>
              <a:t> hostiteľskej bunky na </a:t>
            </a:r>
            <a:r>
              <a:rPr lang="sk-SK" dirty="0" smtClean="0"/>
              <a:t>syntézu vlastných </a:t>
            </a:r>
            <a:r>
              <a:rPr lang="sk-SK" dirty="0"/>
              <a:t>vírusových častíc</a:t>
            </a:r>
            <a:r>
              <a:rPr lang="sk-SK" dirty="0" smtClean="0"/>
              <a:t>. Keď </a:t>
            </a:r>
            <a:r>
              <a:rPr lang="sk-SK" dirty="0"/>
              <a:t>sú vírusy dostatočne </a:t>
            </a:r>
            <a:r>
              <a:rPr lang="sk-SK" dirty="0" smtClean="0"/>
              <a:t>rozmnožené, hostiteľská </a:t>
            </a:r>
            <a:r>
              <a:rPr lang="sk-SK" dirty="0"/>
              <a:t>bunka praskne a </a:t>
            </a:r>
            <a:r>
              <a:rPr lang="sk-SK" dirty="0" smtClean="0"/>
              <a:t>uvoľnené </a:t>
            </a:r>
            <a:r>
              <a:rPr lang="sk-SK" dirty="0"/>
              <a:t>vírusy napadnú iné </a:t>
            </a:r>
            <a:r>
              <a:rPr lang="sk-SK" dirty="0" smtClean="0"/>
              <a:t>bunky. Pre EB </a:t>
            </a:r>
            <a:r>
              <a:rPr lang="sk-SK" dirty="0"/>
              <a:t>vírus sú takýmito bunkami epitelové bunky v hltane a </a:t>
            </a:r>
            <a:r>
              <a:rPr lang="sk-SK" dirty="0" err="1" smtClean="0"/>
              <a:t>B-lymfocyty</a:t>
            </a:r>
            <a:r>
              <a:rPr lang="sk-SK" dirty="0" smtClean="0"/>
              <a:t> - </a:t>
            </a:r>
            <a:r>
              <a:rPr lang="sk-SK" dirty="0" smtClean="0"/>
              <a:t>č</a:t>
            </a:r>
            <a:r>
              <a:rPr lang="sk-SK" dirty="0" smtClean="0"/>
              <a:t>o </a:t>
            </a:r>
            <a:r>
              <a:rPr lang="sk-SK" dirty="0"/>
              <a:t>sú biele krvinky-produkujúce protilátky. V </a:t>
            </a:r>
            <a:r>
              <a:rPr lang="sk-SK" dirty="0"/>
              <a:t>lyzogénnom</a:t>
            </a:r>
            <a:r>
              <a:rPr lang="sk-SK" dirty="0"/>
              <a:t> </a:t>
            </a:r>
            <a:r>
              <a:rPr lang="sk-SK" dirty="0" smtClean="0"/>
              <a:t>cykle sa </a:t>
            </a:r>
            <a:r>
              <a:rPr lang="sk-SK" dirty="0"/>
              <a:t>vírus začlení do DNA hostiteľskej bunky a v takzvanom „</a:t>
            </a:r>
            <a:r>
              <a:rPr lang="sk-SK" dirty="0" smtClean="0"/>
              <a:t>spiacom štádiu</a:t>
            </a:r>
            <a:r>
              <a:rPr lang="sk-SK" dirty="0" smtClean="0"/>
              <a:t>“ môže </a:t>
            </a:r>
            <a:r>
              <a:rPr lang="sk-SK" dirty="0"/>
              <a:t>pretrvávať desiatky rokov bez toho</a:t>
            </a:r>
            <a:r>
              <a:rPr lang="sk-SK" dirty="0" smtClean="0"/>
              <a:t>, aby </a:t>
            </a:r>
            <a:r>
              <a:rPr lang="sk-SK" dirty="0"/>
              <a:t>spôsobil </a:t>
            </a:r>
            <a:r>
              <a:rPr lang="sk-SK" dirty="0" smtClean="0"/>
              <a:t>človeku akékoľvek </a:t>
            </a:r>
            <a:r>
              <a:rPr lang="sk-SK" dirty="0"/>
              <a:t>príznaky</a:t>
            </a:r>
            <a:r>
              <a:rPr lang="sk-SK" dirty="0" smtClean="0"/>
              <a:t>. Človek </a:t>
            </a:r>
            <a:r>
              <a:rPr lang="sk-SK" dirty="0"/>
              <a:t>je nositeľom vírusu</a:t>
            </a:r>
            <a:r>
              <a:rPr lang="sk-SK" dirty="0" smtClean="0"/>
              <a:t>. Pri </a:t>
            </a:r>
            <a:r>
              <a:rPr lang="sk-SK" dirty="0"/>
              <a:t>oslabenej imunite</a:t>
            </a:r>
            <a:r>
              <a:rPr lang="sk-SK" dirty="0" smtClean="0"/>
              <a:t>, strese </a:t>
            </a:r>
            <a:r>
              <a:rPr lang="sk-SK" dirty="0"/>
              <a:t>alebo nervovom vyčerpaní sa vírus aktivuje a prechádza do </a:t>
            </a:r>
            <a:r>
              <a:rPr lang="sk-SK" dirty="0"/>
              <a:t>lytického</a:t>
            </a:r>
            <a:r>
              <a:rPr lang="sk-SK" dirty="0"/>
              <a:t> cyklu v ktorom sa rozmnožuje a spôsobuje hostiteľovi príznaky ochorenia. 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4189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31" y="1531916"/>
            <a:ext cx="5565569" cy="41741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3821" y="558141"/>
            <a:ext cx="5351813" cy="40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2337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018" y="1047008"/>
            <a:ext cx="4180114" cy="557348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6407" y="1163122"/>
            <a:ext cx="4271158" cy="56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516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2487" y="295702"/>
            <a:ext cx="8596668" cy="1320800"/>
          </a:xfrm>
        </p:spPr>
        <p:txBody>
          <a:bodyPr>
            <a:normAutofit/>
          </a:bodyPr>
          <a:lstStyle/>
          <a:p>
            <a:r>
              <a:rPr lang="sk-SK" sz="5400" dirty="0" smtClean="0">
                <a:latin typeface="Agency FB" panose="020B0503020202020204" pitchFamily="34" charset="0"/>
              </a:rPr>
              <a:t>Ďakujem za pozornosť</a:t>
            </a:r>
            <a:endParaRPr lang="sk-SK" sz="5400" dirty="0">
              <a:latin typeface="Agency FB" panose="020B0503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024" y="1646766"/>
            <a:ext cx="8386550" cy="47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36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4254" y="1810603"/>
            <a:ext cx="9517543" cy="3105781"/>
          </a:xfrm>
        </p:spPr>
        <p:txBody>
          <a:bodyPr>
            <a:normAutofit/>
          </a:bodyPr>
          <a:lstStyle/>
          <a:p>
            <a:pPr algn="just"/>
            <a:r>
              <a:rPr lang="sk-SK" sz="1600" dirty="0" smtClean="0"/>
              <a:t>  </a:t>
            </a:r>
            <a:r>
              <a:rPr lang="sk-SK" dirty="0" smtClean="0"/>
              <a:t>Vírus </a:t>
            </a:r>
            <a:r>
              <a:rPr lang="sk-SK" dirty="0"/>
              <a:t>sa prenáša slinami</a:t>
            </a:r>
            <a:r>
              <a:rPr lang="sk-SK" dirty="0" smtClean="0"/>
              <a:t>, preto </a:t>
            </a:r>
            <a:r>
              <a:rPr lang="sk-SK" dirty="0"/>
              <a:t>sa tiež infekčná </a:t>
            </a:r>
            <a:r>
              <a:rPr lang="sk-SK" dirty="0" err="1"/>
              <a:t>mononukleóza</a:t>
            </a:r>
            <a:r>
              <a:rPr lang="sk-SK" dirty="0"/>
              <a:t> </a:t>
            </a:r>
            <a:r>
              <a:rPr lang="sk-SK" dirty="0" smtClean="0"/>
              <a:t>nazýva </a:t>
            </a:r>
            <a:r>
              <a:rPr lang="sk-SK" dirty="0"/>
              <a:t>„choroba z </a:t>
            </a:r>
            <a:r>
              <a:rPr lang="sk-SK" dirty="0" smtClean="0"/>
              <a:t>bozkávania“. Prenos </a:t>
            </a:r>
            <a:r>
              <a:rPr lang="sk-SK" dirty="0"/>
              <a:t>vírusu je možný tiež </a:t>
            </a:r>
            <a:r>
              <a:rPr lang="sk-SK" dirty="0" smtClean="0"/>
              <a:t>kvapôčkovou </a:t>
            </a:r>
            <a:r>
              <a:rPr lang="sk-SK" dirty="0"/>
              <a:t>infekciou</a:t>
            </a:r>
            <a:r>
              <a:rPr lang="sk-SK" dirty="0" smtClean="0"/>
              <a:t>, krvou </a:t>
            </a:r>
            <a:r>
              <a:rPr lang="sk-SK" dirty="0"/>
              <a:t>a zriedka i pohlavným stykom</a:t>
            </a:r>
            <a:r>
              <a:rPr lang="sk-SK" dirty="0" smtClean="0"/>
              <a:t>. U </a:t>
            </a:r>
            <a:r>
              <a:rPr lang="sk-SK" dirty="0"/>
              <a:t>detí v </a:t>
            </a:r>
            <a:r>
              <a:rPr lang="sk-SK" dirty="0" smtClean="0"/>
              <a:t>kolektívoch </a:t>
            </a:r>
            <a:r>
              <a:rPr lang="sk-SK" dirty="0"/>
              <a:t>prichádza do úvahy i nepriamy </a:t>
            </a:r>
            <a:r>
              <a:rPr lang="sk-SK" dirty="0" smtClean="0"/>
              <a:t>prenos - slinami </a:t>
            </a:r>
            <a:r>
              <a:rPr lang="sk-SK" dirty="0" smtClean="0"/>
              <a:t>kontaminovanými </a:t>
            </a:r>
            <a:r>
              <a:rPr lang="sk-SK" dirty="0"/>
              <a:t>hračkami</a:t>
            </a:r>
            <a:r>
              <a:rPr lang="sk-SK" dirty="0" smtClean="0"/>
              <a:t>, uterákmi, pohármi </a:t>
            </a:r>
            <a:r>
              <a:rPr lang="sk-SK" dirty="0"/>
              <a:t>alebo pitím nápojov z jednej </a:t>
            </a:r>
            <a:r>
              <a:rPr lang="sk-SK" dirty="0" smtClean="0"/>
              <a:t>fľaše. Zdrojom </a:t>
            </a:r>
            <a:r>
              <a:rPr lang="sk-SK" dirty="0"/>
              <a:t>nákazy môže </a:t>
            </a:r>
            <a:r>
              <a:rPr lang="sk-SK" dirty="0" smtClean="0"/>
              <a:t>byť chorý </a:t>
            </a:r>
            <a:r>
              <a:rPr lang="sk-SK" dirty="0"/>
              <a:t>človek alebo zdravý nositeľ </a:t>
            </a:r>
            <a:r>
              <a:rPr lang="sk-SK" dirty="0" smtClean="0"/>
              <a:t>vírusu</a:t>
            </a:r>
            <a:r>
              <a:rPr lang="sk-SK" dirty="0" smtClean="0"/>
              <a:t>. V</a:t>
            </a:r>
            <a:r>
              <a:rPr lang="sk-SK" dirty="0"/>
              <a:t> predškolskom veku je nositeľmi vírusu až 50 % detí a v </a:t>
            </a:r>
            <a:r>
              <a:rPr lang="sk-SK" dirty="0" smtClean="0"/>
              <a:t>dospelom veku </a:t>
            </a:r>
            <a:r>
              <a:rPr lang="sk-SK" dirty="0"/>
              <a:t>je nositeľmi vírusu až 95 % </a:t>
            </a:r>
            <a:r>
              <a:rPr lang="sk-SK" dirty="0" smtClean="0"/>
              <a:t>populácie. Inkubačná </a:t>
            </a:r>
            <a:r>
              <a:rPr lang="sk-SK" dirty="0"/>
              <a:t>doba v detskom veku sa uvádza 4 dni až 4 týždne</a:t>
            </a:r>
            <a:r>
              <a:rPr lang="sk-SK" dirty="0" smtClean="0"/>
              <a:t>, u </a:t>
            </a:r>
            <a:r>
              <a:rPr lang="sk-SK" dirty="0" smtClean="0"/>
              <a:t>adolescentov </a:t>
            </a:r>
            <a:r>
              <a:rPr lang="sk-SK" dirty="0"/>
              <a:t>a mladých dospelých 4 až 8 týždňov.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928048" y="1287383"/>
            <a:ext cx="354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92D050"/>
                </a:solidFill>
                <a:latin typeface="Agency FB" panose="020B0503020202020204" pitchFamily="34" charset="0"/>
              </a:rPr>
              <a:t>Prenos:</a:t>
            </a:r>
            <a:endParaRPr lang="sk-SK" sz="2800" dirty="0">
              <a:solidFill>
                <a:srgbClr val="92D05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723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7364" y="819398"/>
            <a:ext cx="8789158" cy="4963886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92D050"/>
                </a:solidFill>
                <a:latin typeface="Agency FB" panose="020B0503020202020204" pitchFamily="34" charset="0"/>
              </a:rPr>
              <a:t>  Príznaky</a:t>
            </a:r>
            <a:r>
              <a:rPr lang="sk-SK" sz="2800" dirty="0">
                <a:solidFill>
                  <a:srgbClr val="92D050"/>
                </a:solidFill>
                <a:latin typeface="Agency FB" panose="020B0503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sk-SK" sz="1600" dirty="0"/>
              <a:t> </a:t>
            </a:r>
            <a:r>
              <a:rPr lang="sk-SK" sz="1600" dirty="0" smtClean="0"/>
              <a:t> </a:t>
            </a:r>
            <a:r>
              <a:rPr lang="sk-SK" dirty="0" smtClean="0"/>
              <a:t>Ochorenie </a:t>
            </a:r>
            <a:r>
              <a:rPr lang="sk-SK" dirty="0"/>
              <a:t>začína po uplynutí inkubačnej doby </a:t>
            </a:r>
            <a:r>
              <a:rPr lang="sk-SK" dirty="0" err="1"/>
              <a:t>prodromálnymi</a:t>
            </a:r>
            <a:r>
              <a:rPr lang="sk-SK" dirty="0"/>
              <a:t> </a:t>
            </a:r>
            <a:r>
              <a:rPr lang="sk-SK" dirty="0" smtClean="0"/>
              <a:t>príznakmi</a:t>
            </a:r>
            <a:r>
              <a:rPr lang="sk-SK" dirty="0" smtClean="0"/>
              <a:t>. Pacient </a:t>
            </a:r>
            <a:r>
              <a:rPr lang="sk-SK" dirty="0"/>
              <a:t>je niekoľko dní až </a:t>
            </a:r>
            <a:r>
              <a:rPr lang="sk-SK" dirty="0" smtClean="0"/>
              <a:t>týždňov </a:t>
            </a:r>
            <a:r>
              <a:rPr lang="sk-SK" dirty="0" smtClean="0"/>
              <a:t>unavený, malátny, slabý, môže </a:t>
            </a:r>
            <a:r>
              <a:rPr lang="sk-SK" dirty="0"/>
              <a:t>mať mierne zvýšenú teplotu</a:t>
            </a:r>
            <a:r>
              <a:rPr lang="sk-SK" dirty="0" smtClean="0"/>
              <a:t>, bolesť hlavy, hrdla, svalstva, nechutenstvo, nevoľnosť. Tieto </a:t>
            </a:r>
            <a:r>
              <a:rPr lang="sk-SK" dirty="0"/>
              <a:t>ťažkosti môžu pretrvávať až 10 </a:t>
            </a:r>
            <a:r>
              <a:rPr lang="sk-SK" dirty="0" smtClean="0"/>
              <a:t>dní</a:t>
            </a:r>
            <a:r>
              <a:rPr lang="sk-SK" dirty="0" smtClean="0"/>
              <a:t>. Následne </a:t>
            </a:r>
            <a:r>
              <a:rPr lang="sk-SK" dirty="0" smtClean="0"/>
              <a:t>sa prejavia </a:t>
            </a:r>
            <a:r>
              <a:rPr lang="sk-SK" dirty="0"/>
              <a:t>typické symptómy ochorenia</a:t>
            </a:r>
            <a:r>
              <a:rPr lang="sk-SK" dirty="0" smtClean="0"/>
              <a:t>. Horúčka </a:t>
            </a:r>
            <a:r>
              <a:rPr lang="sk-SK" dirty="0"/>
              <a:t>vystúpi na </a:t>
            </a:r>
            <a:r>
              <a:rPr lang="sk-SK" dirty="0" smtClean="0"/>
              <a:t>39°C i</a:t>
            </a:r>
            <a:r>
              <a:rPr lang="sk-SK" dirty="0"/>
              <a:t> viac a môže pretrvávať v ťažších prípadoch 3 týždne i dlhšie</a:t>
            </a:r>
            <a:r>
              <a:rPr lang="sk-SK" dirty="0" smtClean="0"/>
              <a:t>. V </a:t>
            </a:r>
            <a:r>
              <a:rPr lang="sk-SK" dirty="0" smtClean="0"/>
              <a:t>ľahších </a:t>
            </a:r>
            <a:r>
              <a:rPr lang="sk-SK" dirty="0"/>
              <a:t>prípadoch do 7 dní</a:t>
            </a:r>
            <a:r>
              <a:rPr lang="sk-SK" dirty="0" smtClean="0"/>
              <a:t>. Pacient </a:t>
            </a:r>
            <a:r>
              <a:rPr lang="sk-SK" dirty="0"/>
              <a:t>sa sťažuje na bolesť </a:t>
            </a:r>
            <a:r>
              <a:rPr lang="sk-SK" dirty="0" smtClean="0"/>
              <a:t>hrdla, sťažené </a:t>
            </a:r>
            <a:r>
              <a:rPr lang="sk-SK" dirty="0" smtClean="0"/>
              <a:t>prehĺtanie</a:t>
            </a:r>
            <a:r>
              <a:rPr lang="sk-SK" dirty="0" smtClean="0"/>
              <a:t>, niekedy </a:t>
            </a:r>
            <a:r>
              <a:rPr lang="sk-SK" dirty="0"/>
              <a:t>i sťažené dýchanie, hlavne v noci sa môže pacient </a:t>
            </a:r>
            <a:r>
              <a:rPr lang="sk-SK" dirty="0" smtClean="0"/>
              <a:t>dusiť</a:t>
            </a:r>
            <a:r>
              <a:rPr lang="sk-SK" dirty="0" smtClean="0"/>
              <a:t>, reč </a:t>
            </a:r>
            <a:r>
              <a:rPr lang="sk-SK" dirty="0"/>
              <a:t>je huhňavá</a:t>
            </a:r>
            <a:r>
              <a:rPr lang="sk-SK" dirty="0" smtClean="0"/>
              <a:t>. Je </a:t>
            </a:r>
            <a:r>
              <a:rPr lang="sk-SK" dirty="0"/>
              <a:t>to spôsobené povlakovou </a:t>
            </a:r>
            <a:r>
              <a:rPr lang="sk-SK" dirty="0" smtClean="0"/>
              <a:t>angínou, zväčšenými </a:t>
            </a:r>
            <a:r>
              <a:rPr lang="sk-SK" dirty="0" smtClean="0"/>
              <a:t>lymfatickými </a:t>
            </a:r>
            <a:r>
              <a:rPr lang="sk-SK" dirty="0"/>
              <a:t>uzlinami krčnými a podčeľustnými a opuchom </a:t>
            </a:r>
            <a:r>
              <a:rPr lang="sk-SK" dirty="0" smtClean="0"/>
              <a:t>slizníc a</a:t>
            </a:r>
            <a:r>
              <a:rPr lang="sk-SK" dirty="0"/>
              <a:t> uzlín</a:t>
            </a:r>
            <a:r>
              <a:rPr lang="sk-SK" dirty="0" smtClean="0"/>
              <a:t>. Pacienti </a:t>
            </a:r>
            <a:r>
              <a:rPr lang="sk-SK" dirty="0"/>
              <a:t>udávajú tiež bolesť brucha hlavne pod </a:t>
            </a:r>
            <a:r>
              <a:rPr lang="sk-SK" dirty="0" err="1"/>
              <a:t>rebernými</a:t>
            </a:r>
            <a:r>
              <a:rPr lang="sk-SK" dirty="0"/>
              <a:t> </a:t>
            </a:r>
            <a:r>
              <a:rPr lang="sk-SK" dirty="0" smtClean="0"/>
              <a:t>oblúkmi </a:t>
            </a:r>
            <a:r>
              <a:rPr lang="sk-SK" dirty="0"/>
              <a:t>pre zápalom zväčšenú pečeň a slezinu</a:t>
            </a:r>
            <a:r>
              <a:rPr lang="sk-SK" dirty="0" smtClean="0"/>
              <a:t>, nevoľnosť, niekedy </a:t>
            </a:r>
            <a:r>
              <a:rPr lang="sk-SK" dirty="0" smtClean="0"/>
              <a:t>vracanie</a:t>
            </a:r>
            <a:r>
              <a:rPr lang="sk-SK" dirty="0" smtClean="0"/>
              <a:t>. U </a:t>
            </a:r>
            <a:r>
              <a:rPr lang="sk-SK" dirty="0"/>
              <a:t>niektorých pacientov sa objaví svrbivá kožná vyrážka</a:t>
            </a:r>
            <a:r>
              <a:rPr lang="sk-SK" dirty="0" smtClean="0"/>
              <a:t>, pripomínajúca </a:t>
            </a:r>
            <a:r>
              <a:rPr lang="sk-SK" dirty="0"/>
              <a:t>osýpky alebo šarlach</a:t>
            </a:r>
            <a:r>
              <a:rPr lang="sk-SK" dirty="0" smtClean="0"/>
              <a:t>. Niektorí </a:t>
            </a:r>
            <a:r>
              <a:rPr lang="sk-SK" dirty="0"/>
              <a:t>pacienti majú žltačku</a:t>
            </a:r>
            <a:r>
              <a:rPr lang="sk-SK" dirty="0" smtClean="0"/>
              <a:t>. Môže </a:t>
            </a:r>
            <a:r>
              <a:rPr lang="sk-SK" dirty="0"/>
              <a:t>byť </a:t>
            </a:r>
            <a:r>
              <a:rPr lang="sk-SK" dirty="0" smtClean="0"/>
              <a:t>tiež opuch </a:t>
            </a:r>
            <a:r>
              <a:rPr lang="sk-SK" dirty="0"/>
              <a:t>viečok a tváre</a:t>
            </a:r>
            <a:r>
              <a:rPr lang="sk-SK" dirty="0" smtClean="0"/>
              <a:t>, čo </a:t>
            </a:r>
            <a:r>
              <a:rPr lang="sk-SK" dirty="0"/>
              <a:t>pripomína „orientálny výraz tváre „.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713044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8026" y="791570"/>
            <a:ext cx="9517545" cy="5217344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92D050"/>
                </a:solidFill>
                <a:latin typeface="Agency FB" panose="020B0503020202020204" pitchFamily="34" charset="0"/>
              </a:rPr>
              <a:t> </a:t>
            </a:r>
            <a:r>
              <a:rPr lang="sk-SK" sz="2800" dirty="0" smtClean="0">
                <a:solidFill>
                  <a:srgbClr val="92D050"/>
                </a:solidFill>
                <a:latin typeface="Agency FB" panose="020B0503020202020204" pitchFamily="34" charset="0"/>
              </a:rPr>
              <a:t>  Priebeh</a:t>
            </a:r>
            <a:r>
              <a:rPr lang="sk-SK" sz="2800" dirty="0">
                <a:solidFill>
                  <a:srgbClr val="92D050"/>
                </a:solidFill>
                <a:latin typeface="Agency FB" panose="020B0503020202020204" pitchFamily="34" charset="0"/>
              </a:rPr>
              <a:t>:</a:t>
            </a:r>
          </a:p>
          <a:p>
            <a:r>
              <a:rPr lang="sk-SK" sz="2000" dirty="0"/>
              <a:t>Infekčná </a:t>
            </a:r>
            <a:r>
              <a:rPr lang="sk-SK" sz="2000" dirty="0" err="1"/>
              <a:t>mononukleóza</a:t>
            </a:r>
            <a:r>
              <a:rPr lang="sk-SK" sz="2000" dirty="0"/>
              <a:t> môže prebiehať u rôznych pacientov v </a:t>
            </a:r>
            <a:r>
              <a:rPr lang="sk-SK" sz="2000" dirty="0" smtClean="0"/>
              <a:t>rôz</a:t>
            </a:r>
            <a:r>
              <a:rPr lang="sk-SK" sz="2000" dirty="0"/>
              <a:t>n</a:t>
            </a:r>
            <a:r>
              <a:rPr lang="sk-SK" sz="2000" dirty="0" smtClean="0"/>
              <a:t>ej </a:t>
            </a:r>
            <a:r>
              <a:rPr lang="sk-SK" sz="2000" dirty="0" smtClean="0"/>
              <a:t>intenzite. V </a:t>
            </a:r>
            <a:r>
              <a:rPr lang="sk-SK" sz="2000" dirty="0"/>
              <a:t>detskom veku môže prebiehať ako ľahká forma </a:t>
            </a:r>
            <a:r>
              <a:rPr lang="sk-SK" sz="2000" dirty="0" smtClean="0"/>
              <a:t>ochorenia</a:t>
            </a:r>
            <a:r>
              <a:rPr lang="sk-SK" sz="2000" dirty="0"/>
              <a:t>, pripomínajúca chrípku alebo aj bez príznakov</a:t>
            </a:r>
            <a:r>
              <a:rPr lang="sk-SK" sz="2000" dirty="0" smtClean="0"/>
              <a:t>. U </a:t>
            </a:r>
            <a:r>
              <a:rPr lang="sk-SK" sz="2000" dirty="0"/>
              <a:t>starších detí a dospievajúcich býva priebeh </a:t>
            </a:r>
            <a:r>
              <a:rPr lang="sk-SK" sz="2000" dirty="0" smtClean="0"/>
              <a:t>búrlivejší. U </a:t>
            </a:r>
            <a:r>
              <a:rPr lang="sk-SK" sz="2000" dirty="0"/>
              <a:t>pacientov s imunitnými </a:t>
            </a:r>
            <a:r>
              <a:rPr lang="sk-SK" sz="2000" dirty="0" err="1" smtClean="0"/>
              <a:t>defektami</a:t>
            </a:r>
            <a:r>
              <a:rPr lang="sk-SK" sz="2000" dirty="0" smtClean="0"/>
              <a:t>, ako </a:t>
            </a:r>
            <a:r>
              <a:rPr lang="sk-SK" sz="2000" dirty="0"/>
              <a:t>napríklad pri infekcii HIV</a:t>
            </a:r>
            <a:r>
              <a:rPr lang="sk-SK" sz="2000" dirty="0" smtClean="0"/>
              <a:t>, imunitnej </a:t>
            </a:r>
            <a:r>
              <a:rPr lang="sk-SK" sz="2000" dirty="0" err="1"/>
              <a:t>supresii</a:t>
            </a:r>
            <a:r>
              <a:rPr lang="sk-SK" sz="2000" dirty="0"/>
              <a:t> po </a:t>
            </a:r>
            <a:r>
              <a:rPr lang="sk-SK" sz="2000" dirty="0" smtClean="0"/>
              <a:t>transplantácii </a:t>
            </a:r>
            <a:r>
              <a:rPr lang="sk-SK" sz="2000" dirty="0"/>
              <a:t>orgánov a vrodených imunitných defektoch môže byť </a:t>
            </a:r>
            <a:r>
              <a:rPr lang="sk-SK" sz="2000" dirty="0" smtClean="0"/>
              <a:t>priebeh </a:t>
            </a:r>
            <a:r>
              <a:rPr lang="sk-SK" sz="2000" dirty="0"/>
              <a:t>ochorenia veľmi ťažký</a:t>
            </a:r>
            <a:r>
              <a:rPr lang="sk-SK" sz="2000" dirty="0" smtClean="0"/>
              <a:t>.</a:t>
            </a:r>
          </a:p>
          <a:p>
            <a:pPr algn="just"/>
            <a:r>
              <a:rPr lang="sk-SK" sz="2000" dirty="0" smtClean="0"/>
              <a:t>   </a:t>
            </a:r>
            <a:r>
              <a:rPr lang="sk-SK" sz="2000" dirty="0"/>
              <a:t>Ak je prenos EB vírusu orálnou cestou/cez ústa/ </a:t>
            </a:r>
            <a:r>
              <a:rPr lang="sk-SK" sz="2000" dirty="0" smtClean="0"/>
              <a:t>alebo </a:t>
            </a:r>
            <a:r>
              <a:rPr lang="sk-SK" sz="2000" dirty="0" err="1" smtClean="0"/>
              <a:t>genitálnoucestou</a:t>
            </a:r>
            <a:r>
              <a:rPr lang="sk-SK" sz="2000" dirty="0" smtClean="0"/>
              <a:t> /</a:t>
            </a:r>
            <a:r>
              <a:rPr lang="sk-SK" sz="2000" dirty="0" smtClean="0"/>
              <a:t>pohlavným </a:t>
            </a:r>
            <a:r>
              <a:rPr lang="sk-SK" sz="2000" dirty="0"/>
              <a:t>stykom/ vírus napadne najskôr epitelové </a:t>
            </a:r>
            <a:r>
              <a:rPr lang="sk-SK" sz="2000" dirty="0" smtClean="0"/>
              <a:t>bunky sliznice v hltane alebo vo vagíne</a:t>
            </a:r>
            <a:r>
              <a:rPr lang="sk-SK" sz="2000" dirty="0" smtClean="0"/>
              <a:t>, resp. v </a:t>
            </a:r>
            <a:r>
              <a:rPr lang="sk-SK" sz="2000" dirty="0" smtClean="0"/>
              <a:t>krčku maternice a následne </a:t>
            </a:r>
            <a:r>
              <a:rPr lang="sk-SK" sz="2000" dirty="0" err="1" smtClean="0"/>
              <a:t>B-lymfocyty</a:t>
            </a:r>
            <a:r>
              <a:rPr lang="sk-SK" sz="2000" dirty="0" smtClean="0"/>
              <a:t> - </a:t>
            </a:r>
            <a:r>
              <a:rPr lang="sk-SK" sz="2000" dirty="0" smtClean="0"/>
              <a:t>produkujúce </a:t>
            </a:r>
            <a:r>
              <a:rPr lang="sk-SK" sz="2000" dirty="0" smtClean="0"/>
              <a:t>protilátky. Tu </a:t>
            </a:r>
            <a:r>
              <a:rPr lang="sk-SK" sz="2000" dirty="0" smtClean="0"/>
              <a:t>dochádza k intenzívnemu rozmnožovaniu </a:t>
            </a:r>
            <a:r>
              <a:rPr lang="sk-SK" sz="2000" dirty="0"/>
              <a:t>vírusov v </a:t>
            </a:r>
            <a:r>
              <a:rPr lang="sk-SK" sz="2000" dirty="0" err="1"/>
              <a:t>lytickom</a:t>
            </a:r>
            <a:r>
              <a:rPr lang="sk-SK" sz="2000" dirty="0"/>
              <a:t> cykle a krvnou a lymfatickou </a:t>
            </a:r>
            <a:r>
              <a:rPr lang="sk-SK" sz="2000" dirty="0" smtClean="0"/>
              <a:t>cestou </a:t>
            </a:r>
            <a:r>
              <a:rPr lang="sk-SK" sz="2000" dirty="0"/>
              <a:t>sa dostávajú do celého tela</a:t>
            </a:r>
            <a:r>
              <a:rPr lang="sk-SK" sz="2000" dirty="0" smtClean="0"/>
              <a:t>. Ďalšie </a:t>
            </a:r>
            <a:r>
              <a:rPr lang="sk-SK" sz="2000" dirty="0"/>
              <a:t>bunky imunitného </a:t>
            </a:r>
            <a:r>
              <a:rPr lang="sk-SK" sz="2000" dirty="0" smtClean="0"/>
              <a:t>systému - </a:t>
            </a:r>
            <a:r>
              <a:rPr lang="sk-SK" sz="2000" dirty="0" err="1" smtClean="0"/>
              <a:t>cytotoxické</a:t>
            </a:r>
            <a:r>
              <a:rPr lang="sk-SK" sz="2000" dirty="0" smtClean="0"/>
              <a:t> </a:t>
            </a:r>
            <a:r>
              <a:rPr lang="sk-SK" sz="2000" dirty="0" err="1" smtClean="0"/>
              <a:t>T-lymfocyty</a:t>
            </a:r>
            <a:r>
              <a:rPr lang="sk-SK" sz="2000" dirty="0" smtClean="0"/>
              <a:t> </a:t>
            </a:r>
            <a:r>
              <a:rPr lang="sk-SK" sz="2000" dirty="0"/>
              <a:t>likvidujú poškodené </a:t>
            </a:r>
            <a:r>
              <a:rPr lang="sk-SK" sz="2000" dirty="0" err="1"/>
              <a:t>B-lymfocyty</a:t>
            </a:r>
            <a:r>
              <a:rPr lang="sk-SK" sz="2000" dirty="0"/>
              <a:t> a tým </a:t>
            </a:r>
            <a:r>
              <a:rPr lang="sk-SK" sz="2000" dirty="0" smtClean="0"/>
              <a:t>dochádza </a:t>
            </a:r>
            <a:r>
              <a:rPr lang="sk-SK" sz="2000" dirty="0"/>
              <a:t>k uzdraveniu človeka.</a:t>
            </a:r>
          </a:p>
        </p:txBody>
      </p:sp>
    </p:spTree>
    <p:extLst>
      <p:ext uri="{BB962C8B-B14F-4D97-AF65-F5344CB8AC3E}">
        <p14:creationId xmlns:p14="http://schemas.microsoft.com/office/powerpoint/2010/main" xmlns="" val="4265140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36478"/>
            <a:ext cx="9662615" cy="6418701"/>
          </a:xfrm>
        </p:spPr>
        <p:txBody>
          <a:bodyPr>
            <a:noAutofit/>
          </a:bodyPr>
          <a:lstStyle/>
          <a:p>
            <a:r>
              <a:rPr lang="sk-SK" dirty="0"/>
              <a:t> </a:t>
            </a:r>
            <a:r>
              <a:rPr lang="sk-SK" sz="2000" dirty="0"/>
              <a:t>V dutine ústnej vidíme obraz angíny so zväčšenými mandľami/až </a:t>
            </a:r>
            <a:r>
              <a:rPr lang="sk-SK" sz="2000" dirty="0" smtClean="0"/>
              <a:t>na dvojnásobok/so </a:t>
            </a:r>
            <a:r>
              <a:rPr lang="sk-SK" sz="2000" dirty="0" err="1"/>
              <a:t>šedobelavými</a:t>
            </a:r>
            <a:r>
              <a:rPr lang="sk-SK" sz="2000" dirty="0"/>
              <a:t> povlakmi</a:t>
            </a:r>
            <a:r>
              <a:rPr lang="sk-SK" sz="2000" dirty="0" smtClean="0"/>
              <a:t>. Mandle </a:t>
            </a:r>
            <a:r>
              <a:rPr lang="sk-SK" sz="2000" dirty="0"/>
              <a:t>sú </a:t>
            </a:r>
            <a:r>
              <a:rPr lang="sk-SK" sz="2000" dirty="0" smtClean="0"/>
              <a:t>červené</a:t>
            </a:r>
            <a:r>
              <a:rPr lang="sk-SK" sz="2000" dirty="0" smtClean="0"/>
              <a:t>, presiaknuté </a:t>
            </a:r>
            <a:r>
              <a:rPr lang="sk-SK" sz="2000" dirty="0"/>
              <a:t>i uvula</a:t>
            </a:r>
            <a:r>
              <a:rPr lang="sk-SK" sz="2000" dirty="0" smtClean="0"/>
              <a:t>, hltan </a:t>
            </a:r>
            <a:r>
              <a:rPr lang="sk-SK" sz="2000" dirty="0"/>
              <a:t>a </a:t>
            </a:r>
            <a:r>
              <a:rPr lang="sk-SK" sz="2000" dirty="0" smtClean="0"/>
              <a:t>nosohltan. Na </a:t>
            </a:r>
            <a:r>
              <a:rPr lang="sk-SK" sz="2000" dirty="0"/>
              <a:t>mäkkom podnebí môžu byť </a:t>
            </a:r>
            <a:r>
              <a:rPr lang="sk-SK" sz="2000" dirty="0" smtClean="0"/>
              <a:t>drobné krvácania</a:t>
            </a:r>
            <a:r>
              <a:rPr lang="sk-SK" sz="2000" dirty="0" smtClean="0"/>
              <a:t>, jazyk </a:t>
            </a:r>
            <a:r>
              <a:rPr lang="sk-SK" sz="2000" dirty="0"/>
              <a:t>býva </a:t>
            </a:r>
            <a:r>
              <a:rPr lang="sk-SK" sz="2000" dirty="0" err="1"/>
              <a:t>šedobelavo</a:t>
            </a:r>
            <a:r>
              <a:rPr lang="sk-SK" sz="2000" dirty="0"/>
              <a:t> povlečený</a:t>
            </a:r>
            <a:r>
              <a:rPr lang="sk-SK" sz="2000" dirty="0" smtClean="0"/>
              <a:t>. Krčné </a:t>
            </a:r>
            <a:r>
              <a:rPr lang="sk-SK" sz="2000" dirty="0"/>
              <a:t>a podčeľustné </a:t>
            </a:r>
            <a:r>
              <a:rPr lang="sk-SK" sz="2000" dirty="0" smtClean="0"/>
              <a:t>lymfatické </a:t>
            </a:r>
            <a:r>
              <a:rPr lang="sk-SK" sz="2000" dirty="0"/>
              <a:t>uzliny bývajú zväčšené</a:t>
            </a:r>
            <a:r>
              <a:rPr lang="sk-SK" sz="2000" dirty="0" smtClean="0"/>
              <a:t>, pohyblivé </a:t>
            </a:r>
            <a:r>
              <a:rPr lang="sk-SK" sz="2000" dirty="0"/>
              <a:t>a nebolestivé</a:t>
            </a:r>
            <a:r>
              <a:rPr lang="sk-SK" sz="2000" dirty="0" smtClean="0"/>
              <a:t>. Podobne </a:t>
            </a:r>
            <a:r>
              <a:rPr lang="sk-SK" sz="2000" dirty="0" smtClean="0"/>
              <a:t>sú zväčšené </a:t>
            </a:r>
            <a:r>
              <a:rPr lang="sk-SK" sz="2000" dirty="0"/>
              <a:t>i lymfatické uzliny v hrudníku a v dutine brušnej</a:t>
            </a:r>
            <a:r>
              <a:rPr lang="sk-SK" sz="2000" dirty="0" smtClean="0"/>
              <a:t>. V </a:t>
            </a:r>
            <a:r>
              <a:rPr lang="sk-SK" sz="2000" dirty="0" smtClean="0"/>
              <a:t>dutine brušnej </a:t>
            </a:r>
            <a:r>
              <a:rPr lang="sk-SK" sz="2000" dirty="0"/>
              <a:t>zisťujeme zväčšenú a bolestivú pečeň a slezinu</a:t>
            </a:r>
            <a:r>
              <a:rPr lang="sk-SK" sz="2000" dirty="0" smtClean="0"/>
              <a:t>. Niektorí </a:t>
            </a:r>
            <a:r>
              <a:rPr lang="sk-SK" sz="2000" dirty="0" smtClean="0"/>
              <a:t>pacienti </a:t>
            </a:r>
            <a:r>
              <a:rPr lang="sk-SK" sz="2000" dirty="0"/>
              <a:t>môžu mať žltačku a na koži svrbivé vyrážky.</a:t>
            </a:r>
          </a:p>
          <a:p>
            <a:r>
              <a:rPr lang="sk-SK" sz="2000" dirty="0"/>
              <a:t>   Infekčná </a:t>
            </a:r>
            <a:r>
              <a:rPr lang="sk-SK" sz="2000" dirty="0" err="1"/>
              <a:t>mononukleóza</a:t>
            </a:r>
            <a:r>
              <a:rPr lang="sk-SK" sz="2000" dirty="0"/>
              <a:t> je v začiatku ochorenia</a:t>
            </a:r>
            <a:r>
              <a:rPr lang="sk-SK" sz="2000" dirty="0" smtClean="0"/>
              <a:t>, keď </a:t>
            </a:r>
            <a:r>
              <a:rPr lang="sk-SK" sz="2000" dirty="0"/>
              <a:t>nie sú </a:t>
            </a:r>
            <a:r>
              <a:rPr lang="sk-SK" sz="2000" dirty="0" smtClean="0"/>
              <a:t>zrejmé typické </a:t>
            </a:r>
            <a:r>
              <a:rPr lang="sk-SK" sz="2000" dirty="0"/>
              <a:t>príznaky IM veľakrát v ambulancii nepoznaná a je </a:t>
            </a:r>
            <a:r>
              <a:rPr lang="sk-SK" sz="2000" dirty="0" smtClean="0"/>
              <a:t>diagnostikovaná </a:t>
            </a:r>
            <a:r>
              <a:rPr lang="sk-SK" sz="2000" dirty="0"/>
              <a:t>ako bakteriálna angína a je liečená </a:t>
            </a:r>
            <a:r>
              <a:rPr lang="sk-SK" sz="2000" dirty="0" smtClean="0"/>
              <a:t>antibiotikami, ktoré </a:t>
            </a:r>
            <a:r>
              <a:rPr lang="sk-SK" sz="2000" dirty="0" smtClean="0"/>
              <a:t>na vírusy </a:t>
            </a:r>
            <a:r>
              <a:rPr lang="sk-SK" sz="2000" dirty="0"/>
              <a:t>neúčinkuje</a:t>
            </a:r>
            <a:r>
              <a:rPr lang="sk-SK" sz="2000" dirty="0" smtClean="0"/>
              <a:t>. Až </a:t>
            </a:r>
            <a:r>
              <a:rPr lang="sk-SK" sz="2000" dirty="0"/>
              <a:t>po nezlepšení zdravotného stavu pacienta a </a:t>
            </a:r>
            <a:r>
              <a:rPr lang="sk-SK" sz="2000" dirty="0" smtClean="0"/>
              <a:t>pozitívnych </a:t>
            </a:r>
            <a:r>
              <a:rPr lang="sk-SK" sz="2000" dirty="0"/>
              <a:t>krvných testoch sa stanoví správna diagnóza</a:t>
            </a:r>
            <a:r>
              <a:rPr lang="sk-SK" sz="2000" dirty="0" smtClean="0"/>
              <a:t>. Pri </a:t>
            </a:r>
            <a:r>
              <a:rPr lang="sk-SK" sz="2000" dirty="0" smtClean="0"/>
              <a:t>infekčnej </a:t>
            </a:r>
            <a:r>
              <a:rPr lang="sk-SK" sz="2000" dirty="0" err="1" smtClean="0"/>
              <a:t>mononukleóze</a:t>
            </a:r>
            <a:r>
              <a:rPr lang="sk-SK" sz="2000" dirty="0" smtClean="0"/>
              <a:t> </a:t>
            </a:r>
            <a:r>
              <a:rPr lang="sk-SK" sz="2000" dirty="0"/>
              <a:t>sa v žiadnom prípade nesmú ordinovať </a:t>
            </a:r>
            <a:r>
              <a:rPr lang="sk-SK" sz="2000" dirty="0" smtClean="0"/>
              <a:t>antibiotiká obsahujúce </a:t>
            </a:r>
            <a:r>
              <a:rPr lang="sk-SK" sz="2000" dirty="0" err="1" smtClean="0"/>
              <a:t>amínopenicilín</a:t>
            </a:r>
            <a:r>
              <a:rPr lang="sk-SK" sz="2000" dirty="0" smtClean="0"/>
              <a:t> /</a:t>
            </a:r>
            <a:r>
              <a:rPr lang="sk-SK" sz="2000" dirty="0" err="1"/>
              <a:t>Ampicilin</a:t>
            </a:r>
            <a:r>
              <a:rPr lang="sk-SK" sz="2000" dirty="0" smtClean="0"/>
              <a:t>, </a:t>
            </a:r>
            <a:r>
              <a:rPr lang="sk-SK" sz="2000" dirty="0" err="1" smtClean="0"/>
              <a:t>Augmentin</a:t>
            </a:r>
            <a:r>
              <a:rPr lang="sk-SK" sz="2000" dirty="0" smtClean="0"/>
              <a:t>, </a:t>
            </a:r>
            <a:r>
              <a:rPr lang="sk-SK" sz="2000" dirty="0" err="1" smtClean="0"/>
              <a:t>Amoxiklav</a:t>
            </a:r>
            <a:r>
              <a:rPr lang="sk-SK" sz="2000" dirty="0"/>
              <a:t>.../,</a:t>
            </a:r>
            <a:r>
              <a:rPr lang="sk-SK" sz="2000" dirty="0" smtClean="0"/>
              <a:t>lebo môžu </a:t>
            </a:r>
            <a:r>
              <a:rPr lang="sk-SK" sz="2000" dirty="0"/>
              <a:t>spôsobiť ťažkú </a:t>
            </a:r>
            <a:r>
              <a:rPr lang="sk-SK" sz="2000" dirty="0" err="1"/>
              <a:t>toxoalergickú</a:t>
            </a:r>
            <a:r>
              <a:rPr lang="sk-SK" sz="2000" dirty="0"/>
              <a:t> </a:t>
            </a:r>
            <a:r>
              <a:rPr lang="sk-SK" sz="2000" dirty="0" smtClean="0"/>
              <a:t>reakciu - </a:t>
            </a:r>
            <a:r>
              <a:rPr lang="sk-SK" sz="2000" dirty="0" err="1" smtClean="0"/>
              <a:t>Lyellov</a:t>
            </a:r>
            <a:r>
              <a:rPr lang="sk-SK" sz="2000" dirty="0" smtClean="0"/>
              <a:t> </a:t>
            </a:r>
            <a:r>
              <a:rPr lang="sk-SK" sz="2000" dirty="0"/>
              <a:t>syndróm s </a:t>
            </a:r>
            <a:r>
              <a:rPr lang="sk-SK" sz="2000" dirty="0" smtClean="0"/>
              <a:t>tvorbou </a:t>
            </a:r>
            <a:r>
              <a:rPr lang="sk-SK" sz="2000" dirty="0"/>
              <a:t>veľkoplošných pľuzgierov na koži</a:t>
            </a:r>
            <a:r>
              <a:rPr lang="sk-SK" sz="2000" dirty="0" smtClean="0"/>
              <a:t>, ako </a:t>
            </a:r>
            <a:r>
              <a:rPr lang="sk-SK" sz="2000" dirty="0"/>
              <a:t>pri popálenine</a:t>
            </a:r>
            <a:r>
              <a:rPr lang="sk-SK" sz="2000" dirty="0" smtClean="0"/>
              <a:t>, ktorá </a:t>
            </a:r>
            <a:r>
              <a:rPr lang="sk-SK" sz="2000" dirty="0" smtClean="0"/>
              <a:t>môže viesť </a:t>
            </a:r>
            <a:r>
              <a:rPr lang="sk-SK" sz="2000" dirty="0"/>
              <a:t>k smrti pacienta</a:t>
            </a:r>
            <a:r>
              <a:rPr lang="sk-SK" sz="2000" dirty="0" smtClean="0"/>
              <a:t>. Po </a:t>
            </a:r>
            <a:r>
              <a:rPr lang="sk-SK" sz="2000" dirty="0"/>
              <a:t>prekonaní IM získava pacient </a:t>
            </a:r>
            <a:r>
              <a:rPr lang="sk-SK" sz="2000" dirty="0" smtClean="0"/>
              <a:t>doživotnú imunitu</a:t>
            </a:r>
            <a:r>
              <a:rPr lang="sk-SK" sz="2000" dirty="0" smtClean="0"/>
              <a:t>, ale </a:t>
            </a:r>
            <a:r>
              <a:rPr lang="sk-SK" sz="2000" dirty="0"/>
              <a:t>zostáva i doživotným nositeľom EB vírusu</a:t>
            </a:r>
            <a:r>
              <a:rPr lang="sk-SK" sz="2000" dirty="0" smtClean="0"/>
              <a:t>. V </a:t>
            </a:r>
            <a:r>
              <a:rPr lang="sk-SK" sz="2000" dirty="0"/>
              <a:t>prípade </a:t>
            </a:r>
            <a:r>
              <a:rPr lang="sk-SK" sz="2000" dirty="0" smtClean="0"/>
              <a:t>oslabenej </a:t>
            </a:r>
            <a:r>
              <a:rPr lang="sk-SK" sz="2000" dirty="0"/>
              <a:t>imunity alebo v stresových situáciách sa môže vírus </a:t>
            </a:r>
            <a:r>
              <a:rPr lang="sk-SK" sz="2000" dirty="0" smtClean="0"/>
              <a:t>reaktivovať a</a:t>
            </a:r>
            <a:r>
              <a:rPr lang="sk-SK" sz="2000" dirty="0"/>
              <a:t> vyvolať znovu príznaky ochorenia.</a:t>
            </a:r>
          </a:p>
        </p:txBody>
      </p:sp>
    </p:spTree>
    <p:extLst>
      <p:ext uri="{BB962C8B-B14F-4D97-AF65-F5344CB8AC3E}">
        <p14:creationId xmlns:p14="http://schemas.microsoft.com/office/powerpoint/2010/main" xmlns="" val="5926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5829" y="587769"/>
            <a:ext cx="7679262" cy="1320800"/>
          </a:xfrm>
        </p:spPr>
        <p:txBody>
          <a:bodyPr/>
          <a:lstStyle/>
          <a:p>
            <a:r>
              <a:rPr lang="sk-SK" dirty="0" smtClean="0">
                <a:latin typeface="Agency FB" panose="020B0503020202020204" pitchFamily="34" charset="0"/>
              </a:rPr>
              <a:t>Angína pri infekčnej </a:t>
            </a:r>
            <a:r>
              <a:rPr lang="sk-SK" dirty="0" err="1" smtClean="0">
                <a:latin typeface="Agency FB" panose="020B0503020202020204" pitchFamily="34" charset="0"/>
              </a:rPr>
              <a:t>mononukleóze</a:t>
            </a:r>
            <a:endParaRPr lang="sk-SK" dirty="0">
              <a:latin typeface="Agency FB" panose="020B0503020202020204" pitchFamily="34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829" y="1248169"/>
            <a:ext cx="7469445" cy="4210717"/>
          </a:xfrm>
          <a:effectLst>
            <a:outerShdw blurRad="393700" dist="38100" dir="2700000" sx="102000" sy="102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9779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700278"/>
            <a:ext cx="9913329" cy="5771774"/>
          </a:xfrm>
        </p:spPr>
        <p:txBody>
          <a:bodyPr>
            <a:noAutofit/>
          </a:bodyPr>
          <a:lstStyle/>
          <a:p>
            <a:r>
              <a:rPr lang="sk-SK" sz="2400" dirty="0" smtClean="0"/>
              <a:t>      </a:t>
            </a:r>
            <a:r>
              <a:rPr lang="sk-SK" sz="2800" dirty="0">
                <a:solidFill>
                  <a:srgbClr val="92D050"/>
                </a:solidFill>
                <a:latin typeface="Agency FB" panose="020B0503020202020204" pitchFamily="34" charset="0"/>
              </a:rPr>
              <a:t>Komplikácie:</a:t>
            </a:r>
          </a:p>
          <a:p>
            <a:r>
              <a:rPr lang="sk-SK" dirty="0" smtClean="0"/>
              <a:t>   </a:t>
            </a:r>
            <a:r>
              <a:rPr lang="sk-SK" sz="2000" dirty="0" smtClean="0"/>
              <a:t>Infekčná </a:t>
            </a:r>
            <a:r>
              <a:rPr lang="sk-SK" sz="2000" dirty="0" err="1"/>
              <a:t>mononukleóza</a:t>
            </a:r>
            <a:r>
              <a:rPr lang="sk-SK" sz="2000" dirty="0"/>
              <a:t> je považovaná za nezávažné ochorenie v </a:t>
            </a:r>
            <a:r>
              <a:rPr lang="sk-SK" sz="2000" dirty="0" smtClean="0"/>
              <a:t>detskom </a:t>
            </a:r>
            <a:r>
              <a:rPr lang="sk-SK" sz="2000" dirty="0"/>
              <a:t>veku a u mladých ľudí</a:t>
            </a:r>
            <a:r>
              <a:rPr lang="sk-SK" sz="2000" dirty="0" smtClean="0"/>
              <a:t>. Niekedy </a:t>
            </a:r>
            <a:r>
              <a:rPr lang="sk-SK" sz="2000" dirty="0"/>
              <a:t>však môže prebiehať pod </a:t>
            </a:r>
            <a:r>
              <a:rPr lang="sk-SK" sz="2000" dirty="0" smtClean="0"/>
              <a:t>obrazom </a:t>
            </a:r>
            <a:r>
              <a:rPr lang="sk-SK" sz="2000" dirty="0"/>
              <a:t>veľmi závažného ochorenia s komplikáciami</a:t>
            </a:r>
            <a:r>
              <a:rPr lang="sk-SK" sz="2000" dirty="0" smtClean="0"/>
              <a:t>, ako </a:t>
            </a:r>
            <a:r>
              <a:rPr lang="sk-SK" sz="2000" dirty="0"/>
              <a:t>sú </a:t>
            </a:r>
            <a:r>
              <a:rPr lang="sk-SK" sz="2000" dirty="0" err="1" smtClean="0"/>
              <a:t>obťiažne</a:t>
            </a:r>
            <a:r>
              <a:rPr lang="sk-SK" sz="2000" dirty="0" smtClean="0"/>
              <a:t> </a:t>
            </a:r>
            <a:r>
              <a:rPr lang="sk-SK" sz="2000" dirty="0" smtClean="0"/>
              <a:t>prehĺtanie</a:t>
            </a:r>
            <a:r>
              <a:rPr lang="sk-SK" sz="2000" dirty="0" smtClean="0"/>
              <a:t>, upchatie </a:t>
            </a:r>
            <a:r>
              <a:rPr lang="sk-SK" sz="2000" dirty="0"/>
              <a:t>dýchacích ciest až dusenie hlavne v noci</a:t>
            </a:r>
            <a:r>
              <a:rPr lang="sk-SK" sz="2000" dirty="0" smtClean="0"/>
              <a:t>, zápal </a:t>
            </a:r>
            <a:r>
              <a:rPr lang="sk-SK" sz="2000" dirty="0" smtClean="0"/>
              <a:t>pľúc, zápal </a:t>
            </a:r>
            <a:r>
              <a:rPr lang="sk-SK" sz="2000" dirty="0"/>
              <a:t>srdcového svalu a osrdcovníka</a:t>
            </a:r>
            <a:r>
              <a:rPr lang="sk-SK" sz="2000" dirty="0" smtClean="0"/>
              <a:t>, zápal </a:t>
            </a:r>
            <a:r>
              <a:rPr lang="sk-SK" sz="2000" dirty="0"/>
              <a:t>mozgu a mozgových </a:t>
            </a:r>
            <a:r>
              <a:rPr lang="sk-SK" sz="2000" dirty="0" smtClean="0"/>
              <a:t>blán, poškodenie </a:t>
            </a:r>
            <a:r>
              <a:rPr lang="sk-SK" sz="2000" dirty="0" smtClean="0"/>
              <a:t>pečene - žltačka, poškodenie sleziny - môže </a:t>
            </a:r>
            <a:r>
              <a:rPr lang="sk-SK" sz="2000" dirty="0"/>
              <a:t>dôjsť až k </a:t>
            </a:r>
            <a:r>
              <a:rPr lang="sk-SK" sz="2000" dirty="0" smtClean="0"/>
              <a:t>roztrhnutiu </a:t>
            </a:r>
            <a:r>
              <a:rPr lang="sk-SK" sz="2000" dirty="0" smtClean="0"/>
              <a:t>sleziny - je </a:t>
            </a:r>
            <a:r>
              <a:rPr lang="sk-SK" sz="2000" dirty="0"/>
              <a:t>potrebná okamžitá operácia</a:t>
            </a:r>
            <a:r>
              <a:rPr lang="sk-SK" sz="2000" dirty="0" smtClean="0"/>
              <a:t>. Ďalej </a:t>
            </a:r>
            <a:r>
              <a:rPr lang="sk-SK" sz="2000" dirty="0"/>
              <a:t>sú to </a:t>
            </a:r>
            <a:r>
              <a:rPr lang="sk-SK" sz="2000" dirty="0" smtClean="0"/>
              <a:t>bakteriálne </a:t>
            </a:r>
            <a:r>
              <a:rPr lang="sk-SK" sz="2000" dirty="0" err="1" smtClean="0"/>
              <a:t>superinfekcie</a:t>
            </a:r>
            <a:r>
              <a:rPr lang="sk-SK" sz="2000" dirty="0" smtClean="0"/>
              <a:t>, ako </a:t>
            </a:r>
            <a:r>
              <a:rPr lang="sk-SK" sz="2000" dirty="0"/>
              <a:t>streptokokové angíny</a:t>
            </a:r>
            <a:r>
              <a:rPr lang="sk-SK" sz="2000" dirty="0" smtClean="0"/>
              <a:t>, zápaly </a:t>
            </a:r>
            <a:r>
              <a:rPr lang="sk-SK" sz="2000" dirty="0"/>
              <a:t>stredného ucha a </a:t>
            </a:r>
            <a:r>
              <a:rPr lang="sk-SK" sz="2000" dirty="0" smtClean="0"/>
              <a:t>prínosových </a:t>
            </a:r>
            <a:r>
              <a:rPr lang="sk-SK" sz="2000" dirty="0"/>
              <a:t>dutín</a:t>
            </a:r>
            <a:r>
              <a:rPr lang="sk-SK" sz="2000" dirty="0" smtClean="0"/>
              <a:t>. Neurologické </a:t>
            </a:r>
            <a:r>
              <a:rPr lang="sk-SK" sz="2000" dirty="0"/>
              <a:t>komplikácie bývajú vzácne</a:t>
            </a:r>
            <a:r>
              <a:rPr lang="sk-SK" sz="2000" dirty="0" smtClean="0"/>
              <a:t>. Pre </a:t>
            </a:r>
            <a:r>
              <a:rPr lang="sk-SK" sz="2000" dirty="0" smtClean="0"/>
              <a:t>znížený počet </a:t>
            </a:r>
            <a:r>
              <a:rPr lang="sk-SK" sz="2000" dirty="0"/>
              <a:t>krvných doštičiek sa môžu objaviť krvácavé stavy</a:t>
            </a:r>
            <a:r>
              <a:rPr lang="sk-SK" sz="2000" dirty="0" smtClean="0"/>
              <a:t>, pre </a:t>
            </a:r>
            <a:r>
              <a:rPr lang="sk-SK" sz="2000" dirty="0" smtClean="0"/>
              <a:t>znížený počet </a:t>
            </a:r>
            <a:r>
              <a:rPr lang="sk-SK" sz="2000" dirty="0"/>
              <a:t>červených krviniek môže byť </a:t>
            </a:r>
            <a:r>
              <a:rPr lang="sk-SK" sz="2000" dirty="0" err="1"/>
              <a:t>chudokrvnosť</a:t>
            </a:r>
            <a:r>
              <a:rPr lang="sk-SK" sz="2000" dirty="0" smtClean="0"/>
              <a:t>. Poruchy </a:t>
            </a:r>
            <a:r>
              <a:rPr lang="sk-SK" sz="2000" dirty="0" smtClean="0"/>
              <a:t>imunity môžu </a:t>
            </a:r>
            <a:r>
              <a:rPr lang="sk-SK" sz="2000" dirty="0"/>
              <a:t>pretrvávať aj niekoľko mesiacov</a:t>
            </a:r>
            <a:r>
              <a:rPr lang="sk-SK" sz="2000" dirty="0" smtClean="0"/>
              <a:t>. Pri </a:t>
            </a:r>
            <a:r>
              <a:rPr lang="sk-SK" sz="2000" dirty="0"/>
              <a:t>imunitných </a:t>
            </a:r>
            <a:r>
              <a:rPr lang="sk-SK" sz="2000" dirty="0" smtClean="0"/>
              <a:t>defektoch pre </a:t>
            </a:r>
            <a:r>
              <a:rPr lang="sk-SK" sz="2000" dirty="0"/>
              <a:t>nekontrolované rozmnoženie </a:t>
            </a:r>
            <a:r>
              <a:rPr lang="sk-SK" sz="2000" dirty="0" err="1"/>
              <a:t>B-lymfocytov</a:t>
            </a:r>
            <a:r>
              <a:rPr lang="sk-SK" sz="2000" dirty="0"/>
              <a:t> môže dôjsť k </a:t>
            </a:r>
            <a:r>
              <a:rPr lang="sk-SK" sz="2000" dirty="0" smtClean="0"/>
              <a:t>vývinu </a:t>
            </a:r>
            <a:r>
              <a:rPr lang="sk-SK" sz="2000" dirty="0" err="1" smtClean="0"/>
              <a:t>lymfómov</a:t>
            </a:r>
            <a:r>
              <a:rPr lang="sk-SK" sz="2000" dirty="0" smtClean="0"/>
              <a:t>, ktoré </a:t>
            </a:r>
            <a:r>
              <a:rPr lang="sk-SK" sz="2000" dirty="0"/>
              <a:t>sa neskôr môžu zmeniť na malígne /zhubné</a:t>
            </a:r>
            <a:r>
              <a:rPr lang="sk-SK" sz="2000" dirty="0" smtClean="0"/>
              <a:t>/.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3329809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100589" y="777924"/>
            <a:ext cx="9790499" cy="5575110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92D050"/>
                </a:solidFill>
                <a:latin typeface="Agency FB" panose="020B0503020202020204" pitchFamily="34" charset="0"/>
              </a:rPr>
              <a:t>          </a:t>
            </a:r>
            <a:r>
              <a:rPr lang="sk-SK" sz="2800" dirty="0" smtClean="0">
                <a:solidFill>
                  <a:srgbClr val="92D050"/>
                </a:solidFill>
                <a:latin typeface="Agency FB" panose="020B0503020202020204" pitchFamily="34" charset="0"/>
              </a:rPr>
              <a:t>Diagnóza</a:t>
            </a:r>
            <a:r>
              <a:rPr lang="sk-SK" sz="2800" dirty="0">
                <a:solidFill>
                  <a:srgbClr val="92D050"/>
                </a:solidFill>
                <a:latin typeface="Agency FB" panose="020B0503020202020204" pitchFamily="34" charset="0"/>
              </a:rPr>
              <a:t>:</a:t>
            </a:r>
          </a:p>
          <a:p>
            <a:pPr algn="just"/>
            <a:r>
              <a:rPr lang="sk-SK" dirty="0" smtClean="0"/>
              <a:t>    </a:t>
            </a:r>
            <a:r>
              <a:rPr lang="sk-SK" sz="2000" dirty="0" smtClean="0"/>
              <a:t>Diagnóza </a:t>
            </a:r>
            <a:r>
              <a:rPr lang="sk-SK" sz="2000" dirty="0"/>
              <a:t>infekčnej </a:t>
            </a:r>
            <a:r>
              <a:rPr lang="sk-SK" sz="2000" dirty="0" err="1"/>
              <a:t>mononukleózy</a:t>
            </a:r>
            <a:r>
              <a:rPr lang="sk-SK" sz="2000" dirty="0"/>
              <a:t> sa stanovuje na základe </a:t>
            </a:r>
            <a:r>
              <a:rPr lang="sk-SK" sz="2000" dirty="0" smtClean="0"/>
              <a:t>klinického stavu </a:t>
            </a:r>
            <a:r>
              <a:rPr lang="sk-SK" sz="2000" dirty="0"/>
              <a:t>pacienta</a:t>
            </a:r>
            <a:r>
              <a:rPr lang="sk-SK" sz="2000" dirty="0" smtClean="0"/>
              <a:t>, krvných </a:t>
            </a:r>
            <a:r>
              <a:rPr lang="sk-SK" sz="2000" dirty="0"/>
              <a:t>testov a niektorých pomocných </a:t>
            </a:r>
            <a:r>
              <a:rPr lang="sk-SK" sz="2000" dirty="0" smtClean="0"/>
              <a:t>vyšetrení. Z</a:t>
            </a:r>
            <a:r>
              <a:rPr lang="sk-SK" sz="2000" dirty="0"/>
              <a:t> krvných testov vyšetrujeme krvný obraz, v ktorom môže byť </a:t>
            </a:r>
            <a:r>
              <a:rPr lang="sk-SK" sz="2000" dirty="0" smtClean="0"/>
              <a:t>počet leukocytov/bielych </a:t>
            </a:r>
            <a:r>
              <a:rPr lang="sk-SK" sz="2000" dirty="0"/>
              <a:t>krviniek/zvýšený</a:t>
            </a:r>
            <a:r>
              <a:rPr lang="sk-SK" sz="2000" dirty="0" smtClean="0"/>
              <a:t>, ale </a:t>
            </a:r>
            <a:r>
              <a:rPr lang="sk-SK" sz="2000" dirty="0"/>
              <a:t>môže byť aj normálny </a:t>
            </a:r>
            <a:r>
              <a:rPr lang="sk-SK" sz="2000" dirty="0" smtClean="0"/>
              <a:t>počet alebo </a:t>
            </a:r>
            <a:r>
              <a:rPr lang="sk-SK" sz="2000" dirty="0"/>
              <a:t>znížený</a:t>
            </a:r>
            <a:r>
              <a:rPr lang="sk-SK" sz="2000" dirty="0" smtClean="0"/>
              <a:t>. Býva </a:t>
            </a:r>
            <a:r>
              <a:rPr lang="sk-SK" sz="2000" dirty="0"/>
              <a:t>znížený počet trombocytov/krvných doštičiek/ a znížený počet erytrocytov/červených krviniek</a:t>
            </a:r>
            <a:r>
              <a:rPr lang="sk-SK" sz="2000" dirty="0" smtClean="0"/>
              <a:t>/. Dôležitý </a:t>
            </a:r>
            <a:r>
              <a:rPr lang="sk-SK" sz="2000" dirty="0"/>
              <a:t>je diferencovaný krvný obraz</a:t>
            </a:r>
            <a:r>
              <a:rPr lang="sk-SK" sz="2000" dirty="0" smtClean="0"/>
              <a:t>, v </a:t>
            </a:r>
            <a:r>
              <a:rPr lang="sk-SK" sz="2000" dirty="0"/>
              <a:t>ktorom sú zmnožené </a:t>
            </a:r>
            <a:r>
              <a:rPr lang="sk-SK" sz="2000" dirty="0" err="1"/>
              <a:t>lymfocyty</a:t>
            </a:r>
            <a:r>
              <a:rPr lang="sk-SK" sz="2000" dirty="0"/>
              <a:t> a </a:t>
            </a:r>
            <a:r>
              <a:rPr lang="sk-SK" sz="2000" dirty="0" err="1" smtClean="0"/>
              <a:t>monocyty</a:t>
            </a:r>
            <a:r>
              <a:rPr lang="sk-SK" sz="2000" dirty="0" smtClean="0"/>
              <a:t>. Pečeňové </a:t>
            </a:r>
            <a:r>
              <a:rPr lang="sk-SK" sz="2000" dirty="0"/>
              <a:t>testy sú zvýšené v dôsledku poškodenia </a:t>
            </a:r>
            <a:r>
              <a:rPr lang="sk-SK" sz="2000" dirty="0" smtClean="0"/>
              <a:t>pečeňových </a:t>
            </a:r>
            <a:r>
              <a:rPr lang="sk-SK" sz="2000" dirty="0"/>
              <a:t>buniek</a:t>
            </a:r>
            <a:r>
              <a:rPr lang="sk-SK" sz="2000" dirty="0" smtClean="0"/>
              <a:t>, pričom </a:t>
            </a:r>
            <a:r>
              <a:rPr lang="sk-SK" sz="2000" dirty="0"/>
              <a:t>sa uvoľňujú pečeňové enzýmy</a:t>
            </a:r>
            <a:r>
              <a:rPr lang="sk-SK" sz="2000" dirty="0" smtClean="0"/>
              <a:t>. Pečeňové </a:t>
            </a:r>
            <a:r>
              <a:rPr lang="sk-SK" sz="2000" dirty="0" smtClean="0"/>
              <a:t>testy musíme </a:t>
            </a:r>
            <a:r>
              <a:rPr lang="sk-SK" sz="2000" dirty="0"/>
              <a:t>pravidelne sledovať až do ich normálnych hodnôt</a:t>
            </a:r>
            <a:r>
              <a:rPr lang="sk-SK" sz="2000" dirty="0" smtClean="0"/>
              <a:t>. Robí </a:t>
            </a:r>
            <a:r>
              <a:rPr lang="sk-SK" sz="2000" dirty="0"/>
              <a:t>sa </a:t>
            </a:r>
            <a:r>
              <a:rPr lang="sk-SK" sz="2000" dirty="0" smtClean="0"/>
              <a:t>tiež USG </a:t>
            </a:r>
            <a:r>
              <a:rPr lang="sk-SK" sz="2000" dirty="0"/>
              <a:t>vyšetrenie krku a brucha pre zväčšenie lymfatických </a:t>
            </a:r>
            <a:r>
              <a:rPr lang="sk-SK" sz="2000" dirty="0" smtClean="0"/>
              <a:t>uzlín</a:t>
            </a:r>
            <a:r>
              <a:rPr lang="sk-SK" sz="2000" dirty="0" smtClean="0"/>
              <a:t>, pečene </a:t>
            </a:r>
            <a:r>
              <a:rPr lang="sk-SK" sz="2000" dirty="0"/>
              <a:t>a sleziny</a:t>
            </a:r>
            <a:r>
              <a:rPr lang="sk-SK" sz="2000" dirty="0" smtClean="0"/>
              <a:t>. Definitívne </a:t>
            </a:r>
            <a:r>
              <a:rPr lang="sk-SK" sz="2000" dirty="0"/>
              <a:t>potvrdenie diagnózy IM dostaneme </a:t>
            </a:r>
            <a:r>
              <a:rPr lang="sk-SK" sz="2000" dirty="0" err="1" smtClean="0"/>
              <a:t>sérologickým</a:t>
            </a:r>
            <a:r>
              <a:rPr lang="sk-SK" sz="2000" dirty="0" smtClean="0"/>
              <a:t> </a:t>
            </a:r>
            <a:r>
              <a:rPr lang="sk-SK" sz="2000" dirty="0"/>
              <a:t>vyšetrením protilátok proti EB vírusu a CMV v </a:t>
            </a:r>
            <a:r>
              <a:rPr lang="sk-SK" sz="2000" dirty="0" smtClean="0"/>
              <a:t>krvi</a:t>
            </a:r>
            <a:r>
              <a:rPr lang="sk-SK" sz="2000" dirty="0" smtClean="0"/>
              <a:t>. Vyšetrujeme </a:t>
            </a:r>
            <a:r>
              <a:rPr lang="sk-SK" sz="2000" dirty="0" smtClean="0"/>
              <a:t>protilátky </a:t>
            </a:r>
            <a:r>
              <a:rPr lang="sk-SK" sz="2000" dirty="0" err="1" smtClean="0"/>
              <a:t>IgM</a:t>
            </a:r>
            <a:r>
              <a:rPr lang="sk-SK" sz="2000" dirty="0" smtClean="0"/>
              <a:t> - na </a:t>
            </a:r>
            <a:r>
              <a:rPr lang="sk-SK" sz="2000" dirty="0"/>
              <a:t>potvrdenie práve prebiehajúcej infekcie a </a:t>
            </a:r>
            <a:r>
              <a:rPr lang="sk-SK" sz="2000" dirty="0" err="1"/>
              <a:t>IgG</a:t>
            </a:r>
            <a:r>
              <a:rPr lang="sk-SK" sz="2000" dirty="0"/>
              <a:t> </a:t>
            </a:r>
            <a:r>
              <a:rPr lang="sk-SK" sz="2000" dirty="0" smtClean="0"/>
              <a:t>protilátky-na </a:t>
            </a:r>
            <a:r>
              <a:rPr lang="sk-SK" sz="2000" dirty="0"/>
              <a:t>potvrdenie už skôr prekonanej infekcie</a:t>
            </a:r>
            <a:r>
              <a:rPr lang="sk-SK" sz="2000" dirty="0" smtClean="0"/>
              <a:t>. Pri </a:t>
            </a:r>
            <a:r>
              <a:rPr lang="sk-SK" sz="2000" dirty="0"/>
              <a:t>nezvyčajných </a:t>
            </a:r>
            <a:r>
              <a:rPr lang="sk-SK" sz="2000" dirty="0" err="1"/>
              <a:t>priebehových</a:t>
            </a:r>
            <a:r>
              <a:rPr lang="sk-SK" sz="2000" dirty="0"/>
              <a:t> formách môžeme vyšetriť protilátky proti </a:t>
            </a:r>
            <a:r>
              <a:rPr lang="sk-SK" sz="2000" dirty="0" smtClean="0"/>
              <a:t>EBNA, čo </a:t>
            </a:r>
            <a:r>
              <a:rPr lang="sk-SK" sz="2000" dirty="0" smtClean="0"/>
              <a:t>je špecifický </a:t>
            </a:r>
            <a:r>
              <a:rPr lang="sk-SK" sz="2000" dirty="0"/>
              <a:t>nukleárny antigén EB vírusu.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179781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265</Words>
  <Application>Microsoft Office PowerPoint</Application>
  <PresentationFormat>Vlastná</PresentationFormat>
  <Paragraphs>32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Fazeta</vt:lpstr>
      <vt:lpstr>Infekčná mononukleóza v praxi pediatra </vt:lpstr>
      <vt:lpstr>Snímka 2</vt:lpstr>
      <vt:lpstr>Snímka 3</vt:lpstr>
      <vt:lpstr>Snímka 4</vt:lpstr>
      <vt:lpstr>Snímka 5</vt:lpstr>
      <vt:lpstr>Snímka 6</vt:lpstr>
      <vt:lpstr>Angína pri infekčnej mononukleóze</vt:lpstr>
      <vt:lpstr>Snímka 8</vt:lpstr>
      <vt:lpstr>Snímka 9</vt:lpstr>
      <vt:lpstr>Snímka 10</vt:lpstr>
      <vt:lpstr>Prezentácia</vt:lpstr>
      <vt:lpstr>Snímka 12</vt:lpstr>
      <vt:lpstr>Snímka 13</vt:lpstr>
      <vt:lpstr>Pacientka s infekčnou mononukleózou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Ďakujem za pozornosť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Infekčná mononukleóza v praxi pediatra </dc:title>
  <dc:creator>Roman Molek</dc:creator>
  <cp:lastModifiedBy>Gladiator Custom</cp:lastModifiedBy>
  <cp:revision>21</cp:revision>
  <dcterms:created xsi:type="dcterms:W3CDTF">2016-06-09T14:07:34Z</dcterms:created>
  <dcterms:modified xsi:type="dcterms:W3CDTF">2016-06-13T10:57:27Z</dcterms:modified>
</cp:coreProperties>
</file>