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66" r:id="rId13"/>
    <p:sldId id="267" r:id="rId14"/>
    <p:sldId id="278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104" d="100"/>
          <a:sy n="104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96D33-7D8E-4C1D-8692-D40B0E8663C6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4E65-1BEA-436F-8805-6652BAA296D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Lymská</a:t>
            </a:r>
            <a:r>
              <a:rPr lang="sk-SK" dirty="0" smtClean="0"/>
              <a:t> </a:t>
            </a:r>
            <a:r>
              <a:rPr lang="sk-SK" dirty="0" err="1" smtClean="0"/>
              <a:t>Borelióza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Mudr</a:t>
            </a:r>
            <a:r>
              <a:rPr lang="sk-SK" dirty="0" smtClean="0"/>
              <a:t>. Jana </a:t>
            </a:r>
            <a:r>
              <a:rPr lang="sk-SK" dirty="0" err="1" smtClean="0"/>
              <a:t>Živická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Klinické prejavy ochorenia človeka LB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Dermatoborelióza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Lymská</a:t>
            </a:r>
            <a:r>
              <a:rPr lang="sk-SK" dirty="0" smtClean="0"/>
              <a:t> artritída</a:t>
            </a:r>
          </a:p>
          <a:p>
            <a:r>
              <a:rPr lang="sk-SK" dirty="0" err="1" smtClean="0"/>
              <a:t>Neuroborelióza</a:t>
            </a:r>
            <a:endParaRPr lang="sk-SK" dirty="0" smtClean="0"/>
          </a:p>
          <a:p>
            <a:r>
              <a:rPr lang="sk-SK" dirty="0" err="1" smtClean="0"/>
              <a:t>Lymská</a:t>
            </a:r>
            <a:r>
              <a:rPr lang="sk-SK" dirty="0" smtClean="0"/>
              <a:t> karditída </a:t>
            </a:r>
          </a:p>
          <a:p>
            <a:r>
              <a:rPr lang="sk-SK" dirty="0" smtClean="0"/>
              <a:t>Očné a ušné prejavy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Dermatoborelióza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sz="1400" b="1" dirty="0" smtClean="0"/>
              <a:t>Kožné prejavy </a:t>
            </a:r>
            <a:r>
              <a:rPr lang="sk-SK" sz="1400" dirty="0" smtClean="0"/>
              <a:t>sú v 3 formách: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1400" dirty="0" err="1" smtClean="0"/>
              <a:t>Erytema</a:t>
            </a:r>
            <a:r>
              <a:rPr lang="sk-SK" sz="1400" dirty="0" smtClean="0"/>
              <a:t> </a:t>
            </a:r>
            <a:r>
              <a:rPr lang="sk-SK" sz="1400" dirty="0" err="1" smtClean="0"/>
              <a:t>migrans</a:t>
            </a:r>
            <a:endParaRPr lang="sk-SK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1400" dirty="0" err="1" smtClean="0"/>
              <a:t>Boreliový</a:t>
            </a:r>
            <a:r>
              <a:rPr lang="sk-SK" sz="1400" dirty="0" smtClean="0"/>
              <a:t> </a:t>
            </a:r>
            <a:r>
              <a:rPr lang="sk-SK" sz="1400" dirty="0" err="1" smtClean="0"/>
              <a:t>lymfocytom</a:t>
            </a:r>
            <a:endParaRPr lang="sk-SK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1400" dirty="0" err="1"/>
              <a:t>A</a:t>
            </a:r>
            <a:r>
              <a:rPr lang="sk-SK" sz="1400" dirty="0" err="1" smtClean="0"/>
              <a:t>crodermatitis</a:t>
            </a:r>
            <a:r>
              <a:rPr lang="sk-SK" sz="1400" dirty="0" smtClean="0"/>
              <a:t> </a:t>
            </a:r>
            <a:r>
              <a:rPr lang="sk-SK" sz="1400" dirty="0" err="1" smtClean="0"/>
              <a:t>chronica</a:t>
            </a:r>
            <a:r>
              <a:rPr lang="sk-SK" sz="1400" dirty="0" smtClean="0"/>
              <a:t> </a:t>
            </a:r>
            <a:r>
              <a:rPr lang="sk-SK" sz="1400" dirty="0" err="1" smtClean="0"/>
              <a:t>atroficans</a:t>
            </a:r>
            <a:endParaRPr lang="sk-SK" sz="1400" dirty="0" smtClean="0"/>
          </a:p>
          <a:p>
            <a:endParaRPr lang="sk-SK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1400" dirty="0" err="1" smtClean="0"/>
              <a:t>EM-vyskyt</a:t>
            </a:r>
            <a:r>
              <a:rPr lang="sk-SK" sz="1400" dirty="0" smtClean="0"/>
              <a:t> je v 37%. Je to modročervená vyrážka, v strede bledne, má veľkosť 1-16-70cm. </a:t>
            </a:r>
            <a:r>
              <a:rPr lang="sk-SK" sz="1400" dirty="0"/>
              <a:t>O</a:t>
            </a:r>
            <a:r>
              <a:rPr lang="sk-SK" sz="1400" dirty="0" smtClean="0"/>
              <a:t>byčajne vymizne, ale niekedy je i po rokoch. V 10% sa dá z kožnej lezie </a:t>
            </a:r>
            <a:r>
              <a:rPr lang="sk-SK" sz="1400" dirty="0" err="1" smtClean="0"/>
              <a:t>detekovať</a:t>
            </a:r>
            <a:r>
              <a:rPr lang="sk-SK" sz="1400" dirty="0" smtClean="0"/>
              <a:t> </a:t>
            </a:r>
            <a:r>
              <a:rPr lang="sk-SK" sz="1400" dirty="0" err="1" smtClean="0"/>
              <a:t>spirocheta</a:t>
            </a:r>
            <a:r>
              <a:rPr lang="sk-SK" sz="1400" dirty="0" smtClean="0"/>
              <a:t>. V 20% sa môžu vytvoriť aj malé viacpočetné vyrážky. Kožné prejavy môže sprevádzať mierna horúčka, únava, mierna bolesť hlavy, svrbenie.</a:t>
            </a:r>
          </a:p>
          <a:p>
            <a:pPr marL="514350" indent="-514350">
              <a:buFont typeface="+mj-lt"/>
              <a:buAutoNum type="arabicPeriod"/>
            </a:pPr>
            <a:endParaRPr lang="sk-SK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1400" dirty="0" err="1" smtClean="0"/>
              <a:t>Boreliový</a:t>
            </a:r>
            <a:r>
              <a:rPr lang="sk-SK" sz="1400" dirty="0" smtClean="0"/>
              <a:t> </a:t>
            </a:r>
            <a:r>
              <a:rPr lang="sk-SK" sz="1400" dirty="0" err="1" smtClean="0"/>
              <a:t>lymfocytom</a:t>
            </a:r>
            <a:r>
              <a:rPr lang="sk-SK" sz="1400" dirty="0" smtClean="0"/>
              <a:t> –modročervené uzlíky na uchu, prsnej bradavke,  nose, penise, nad lakťom, na </a:t>
            </a:r>
            <a:r>
              <a:rPr lang="sk-SK" sz="1400" dirty="0" err="1" smtClean="0"/>
              <a:t>ramene-jednostranne</a:t>
            </a:r>
            <a:r>
              <a:rPr lang="sk-SK" sz="1400" dirty="0" smtClean="0"/>
              <a:t>. Je známkou neskorého štádia neliečenej </a:t>
            </a:r>
            <a:r>
              <a:rPr lang="sk-SK" sz="1400" dirty="0" err="1" smtClean="0"/>
              <a:t>boreliózy</a:t>
            </a:r>
            <a:r>
              <a:rPr lang="sk-SK" sz="1400" dirty="0" smtClean="0"/>
              <a:t>. Vytvorí sa od 6-36 mes.</a:t>
            </a:r>
          </a:p>
          <a:p>
            <a:pPr marL="514350" indent="-514350">
              <a:buFont typeface="+mj-lt"/>
              <a:buAutoNum type="arabicPeriod"/>
            </a:pPr>
            <a:endParaRPr lang="sk-SK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1400" dirty="0" err="1" smtClean="0"/>
              <a:t>Acrodrmatitis</a:t>
            </a:r>
            <a:r>
              <a:rPr lang="sk-SK" sz="1400" dirty="0" smtClean="0"/>
              <a:t> </a:t>
            </a:r>
            <a:r>
              <a:rPr lang="sk-SK" sz="1400" dirty="0" err="1" smtClean="0"/>
              <a:t>chron</a:t>
            </a:r>
            <a:r>
              <a:rPr lang="sk-SK" sz="1400" dirty="0" smtClean="0"/>
              <a:t>.-  Vyvinie sa po 10 rokoch od infekcie.</a:t>
            </a:r>
          </a:p>
          <a:p>
            <a:pPr marL="514350" indent="-514350">
              <a:buNone/>
            </a:pPr>
            <a:r>
              <a:rPr lang="sk-SK" sz="1400" dirty="0"/>
              <a:t> </a:t>
            </a:r>
            <a:r>
              <a:rPr lang="sk-SK" sz="1400" dirty="0" smtClean="0"/>
              <a:t>           Prvý príznak je jednostranné modročervené </a:t>
            </a:r>
            <a:r>
              <a:rPr lang="sk-SK" sz="1400" dirty="0" err="1" smtClean="0"/>
              <a:t>zdúrenie</a:t>
            </a:r>
            <a:r>
              <a:rPr lang="sk-SK" sz="1400" dirty="0" smtClean="0"/>
              <a:t> na nohe, ruke, prste, objaví sa necitlivosť  </a:t>
            </a:r>
            <a:r>
              <a:rPr lang="sk-SK" sz="1400" dirty="0" err="1" smtClean="0"/>
              <a:t>trpnutie</a:t>
            </a:r>
            <a:r>
              <a:rPr lang="sk-SK" sz="1400" dirty="0" smtClean="0"/>
              <a:t>, bolesť v prstoch, žilkovité uzlíky pri kĺboch. Po rokoch sa koža stenčí, zvráskavie, je suchá, priesvitná, vypadajú, vlasy, chlpy, zníži sa počet mazových a potných žliaz. Malé poranenie spôsobí zle hojace sa rany.</a:t>
            </a:r>
          </a:p>
          <a:p>
            <a:endParaRPr lang="sk-SK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Lymská</a:t>
            </a:r>
            <a:r>
              <a:rPr lang="sk-SK" dirty="0" smtClean="0"/>
              <a:t> artritída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err="1" smtClean="0"/>
              <a:t>Lymská</a:t>
            </a:r>
            <a:r>
              <a:rPr lang="sk-SK" b="1" dirty="0" smtClean="0"/>
              <a:t> artritída </a:t>
            </a:r>
            <a:r>
              <a:rPr lang="sk-SK" dirty="0" smtClean="0"/>
              <a:t>sa prejaví o 4 mes.- 4 roky.</a:t>
            </a:r>
          </a:p>
          <a:p>
            <a:endParaRPr lang="sk-SK" dirty="0" smtClean="0"/>
          </a:p>
          <a:p>
            <a:r>
              <a:rPr lang="sk-SK" dirty="0" smtClean="0"/>
              <a:t>Spôsobuje bolesť, opuch, poruchy hybnosti v kĺboch </a:t>
            </a:r>
            <a:r>
              <a:rPr lang="sk-SK" dirty="0" err="1" smtClean="0"/>
              <a:t>coxách</a:t>
            </a:r>
            <a:r>
              <a:rPr lang="sk-SK" dirty="0" smtClean="0"/>
              <a:t>, kolenách, napadnuté sú šľachy, svaly, </a:t>
            </a:r>
            <a:r>
              <a:rPr lang="sk-SK" dirty="0" err="1" smtClean="0"/>
              <a:t>synoviálna</a:t>
            </a:r>
            <a:r>
              <a:rPr lang="sk-SK" dirty="0" smtClean="0"/>
              <a:t> tekutina, výstelka kĺbov, </a:t>
            </a:r>
            <a:r>
              <a:rPr lang="sk-SK" dirty="0" err="1" smtClean="0"/>
              <a:t>kolagénová</a:t>
            </a:r>
            <a:r>
              <a:rPr lang="sk-SK" dirty="0" smtClean="0"/>
              <a:t> mriežka. </a:t>
            </a:r>
          </a:p>
          <a:p>
            <a:r>
              <a:rPr lang="sk-SK" dirty="0" smtClean="0"/>
              <a:t>Ataky zhoršenia sa opakujú po 4 týždňoch, obyčajne pri splne mesiaca. </a:t>
            </a:r>
          </a:p>
          <a:p>
            <a:r>
              <a:rPr lang="sk-SK" dirty="0" err="1" smtClean="0"/>
              <a:t>Borélie</a:t>
            </a:r>
            <a:r>
              <a:rPr lang="sk-SK" dirty="0" smtClean="0"/>
              <a:t> sa pevne viažu na </a:t>
            </a:r>
            <a:r>
              <a:rPr lang="sk-SK" dirty="0" err="1" smtClean="0"/>
              <a:t>kolagénové</a:t>
            </a:r>
            <a:r>
              <a:rPr lang="sk-SK" dirty="0" smtClean="0"/>
              <a:t> vlákna .</a:t>
            </a:r>
          </a:p>
          <a:p>
            <a:r>
              <a:rPr lang="sk-SK" dirty="0" smtClean="0"/>
              <a:t>Z chrupky uvoľňujú </a:t>
            </a:r>
            <a:r>
              <a:rPr lang="sk-SK" dirty="0" err="1" smtClean="0"/>
              <a:t>glykosaminoglykan</a:t>
            </a:r>
            <a:r>
              <a:rPr lang="sk-SK" dirty="0" smtClean="0"/>
              <a:t> a </a:t>
            </a:r>
            <a:r>
              <a:rPr lang="sk-SK" dirty="0" err="1" smtClean="0"/>
              <a:t>hydroxiprolin</a:t>
            </a:r>
            <a:r>
              <a:rPr lang="sk-SK" dirty="0" smtClean="0"/>
              <a:t>, čím ju ničia.</a:t>
            </a:r>
          </a:p>
          <a:p>
            <a:r>
              <a:rPr lang="sk-SK" dirty="0" smtClean="0"/>
              <a:t>Z obranného imunitného protizápalového systému si vytvárajú nástroj na množenie (</a:t>
            </a:r>
            <a:r>
              <a:rPr lang="sk-SK" dirty="0" err="1" smtClean="0"/>
              <a:t>interleukin</a:t>
            </a:r>
            <a:r>
              <a:rPr lang="sk-SK" dirty="0" smtClean="0"/>
              <a:t>, </a:t>
            </a:r>
            <a:r>
              <a:rPr lang="sk-SK" dirty="0" err="1" smtClean="0"/>
              <a:t>cyklooxygenáza</a:t>
            </a:r>
            <a:r>
              <a:rPr lang="sk-SK" dirty="0" smtClean="0"/>
              <a:t> atď.) </a:t>
            </a:r>
            <a:endParaRPr lang="sk-SK" dirty="0"/>
          </a:p>
          <a:p>
            <a:r>
              <a:rPr lang="sk-SK" dirty="0" smtClean="0"/>
              <a:t>Hlavným faktorom ovplyvňujúci </a:t>
            </a:r>
            <a:r>
              <a:rPr lang="sk-SK" dirty="0" err="1" smtClean="0"/>
              <a:t>artritické</a:t>
            </a:r>
            <a:r>
              <a:rPr lang="sk-SK" dirty="0" smtClean="0"/>
              <a:t> zmeny je zápal a pokles imunity, </a:t>
            </a:r>
            <a:r>
              <a:rPr lang="sk-SK" b="1" dirty="0" smtClean="0"/>
              <a:t>nie</a:t>
            </a:r>
            <a:r>
              <a:rPr lang="sk-SK" dirty="0" smtClean="0"/>
              <a:t> </a:t>
            </a:r>
            <a:r>
              <a:rPr lang="sk-SK" b="1" dirty="0" smtClean="0"/>
              <a:t>množstvo</a:t>
            </a:r>
            <a:r>
              <a:rPr lang="sk-SK" dirty="0" smtClean="0"/>
              <a:t> </a:t>
            </a:r>
            <a:r>
              <a:rPr lang="sk-SK" dirty="0" err="1"/>
              <a:t>b</a:t>
            </a:r>
            <a:r>
              <a:rPr lang="sk-SK" dirty="0" err="1" smtClean="0"/>
              <a:t>orelií</a:t>
            </a:r>
            <a:r>
              <a:rPr lang="sk-SK" dirty="0" smtClean="0"/>
              <a:t>, ktoré je tu nízke.</a:t>
            </a: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Neuroborelióza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Môže byť:</a:t>
            </a:r>
          </a:p>
          <a:p>
            <a:pPr>
              <a:buFont typeface="Courier New" pitchFamily="49" charset="0"/>
              <a:buChar char="o"/>
            </a:pPr>
            <a:r>
              <a:rPr lang="sk-SK" dirty="0" smtClean="0"/>
              <a:t> akútna 7-14dní          </a:t>
            </a:r>
          </a:p>
          <a:p>
            <a:pPr>
              <a:buFont typeface="Courier New" pitchFamily="49" charset="0"/>
              <a:buChar char="o"/>
            </a:pPr>
            <a:r>
              <a:rPr lang="sk-SK" dirty="0" err="1" smtClean="0"/>
              <a:t>chronická-do</a:t>
            </a:r>
            <a:r>
              <a:rPr lang="sk-SK" dirty="0" smtClean="0"/>
              <a:t> 16-26mesiacov </a:t>
            </a:r>
          </a:p>
          <a:p>
            <a:endParaRPr lang="sk-SK" dirty="0"/>
          </a:p>
          <a:p>
            <a:r>
              <a:rPr lang="sk-SK" dirty="0" smtClean="0"/>
              <a:t> Vzniká zápal, ktorý poškodzuje bunky mozgu, </a:t>
            </a:r>
            <a:r>
              <a:rPr lang="sk-SK" dirty="0" err="1" smtClean="0"/>
              <a:t>glie</a:t>
            </a:r>
            <a:r>
              <a:rPr lang="sk-SK" dirty="0" smtClean="0"/>
              <a:t>, mozgových </a:t>
            </a:r>
            <a:r>
              <a:rPr lang="sk-SK" dirty="0" err="1" smtClean="0"/>
              <a:t>plien</a:t>
            </a:r>
            <a:r>
              <a:rPr lang="sk-SK" dirty="0" smtClean="0"/>
              <a:t> , </a:t>
            </a:r>
            <a:r>
              <a:rPr lang="sk-SK" dirty="0" err="1" smtClean="0"/>
              <a:t>mozgomiešny</a:t>
            </a:r>
            <a:r>
              <a:rPr lang="sk-SK" dirty="0" smtClean="0"/>
              <a:t> mok.</a:t>
            </a:r>
          </a:p>
          <a:p>
            <a:endParaRPr lang="sk-SK" dirty="0" smtClean="0"/>
          </a:p>
          <a:p>
            <a:r>
              <a:rPr lang="sk-SK" dirty="0" smtClean="0"/>
              <a:t>Ide o postihnutie CNS, atrofiu mozgu, poškodenie bielej hmoty a mozgového kmeňa, dochádza k </a:t>
            </a:r>
            <a:r>
              <a:rPr lang="sk-SK" dirty="0" err="1" smtClean="0"/>
              <a:t>demyelinizácii</a:t>
            </a:r>
            <a:r>
              <a:rPr lang="sk-SK" dirty="0" smtClean="0"/>
              <a:t> periférnych a </a:t>
            </a:r>
            <a:r>
              <a:rPr lang="sk-SK" dirty="0" err="1" smtClean="0"/>
              <a:t>kraniálnych</a:t>
            </a:r>
            <a:r>
              <a:rPr lang="sk-SK" dirty="0" smtClean="0"/>
              <a:t> nervov, na ktorých sa </a:t>
            </a:r>
            <a:r>
              <a:rPr lang="sk-SK" dirty="0" err="1" smtClean="0"/>
              <a:t>borélie</a:t>
            </a:r>
            <a:r>
              <a:rPr lang="sk-SK" dirty="0" smtClean="0"/>
              <a:t> zhlukujú .</a:t>
            </a:r>
          </a:p>
          <a:p>
            <a:endParaRPr lang="sk-SK" dirty="0" smtClean="0"/>
          </a:p>
          <a:p>
            <a:r>
              <a:rPr lang="sk-SK" dirty="0" err="1" smtClean="0"/>
              <a:t>Spirochety</a:t>
            </a:r>
            <a:r>
              <a:rPr lang="sk-SK" dirty="0" smtClean="0"/>
              <a:t>, ktoré nadajú CNS sa </a:t>
            </a:r>
            <a:r>
              <a:rPr lang="sk-SK" dirty="0" err="1" smtClean="0"/>
              <a:t>antigeneticky</a:t>
            </a:r>
            <a:r>
              <a:rPr lang="sk-SK" dirty="0" smtClean="0"/>
              <a:t> veľmi líšia od tých, ktoré infikujú ostatné telo. Sú priťahované - majú afinitu k nervovým bunkám. </a:t>
            </a:r>
          </a:p>
          <a:p>
            <a:endParaRPr lang="sk-SK" dirty="0" smtClean="0"/>
          </a:p>
          <a:p>
            <a:r>
              <a:rPr lang="sk-SK" dirty="0" err="1" smtClean="0"/>
              <a:t>Borélie</a:t>
            </a:r>
            <a:r>
              <a:rPr lang="sk-SK" dirty="0" smtClean="0"/>
              <a:t> v CNS sa rýchlo menia na cysty, takže sa často v </a:t>
            </a:r>
            <a:r>
              <a:rPr lang="sk-SK" dirty="0" err="1" smtClean="0"/>
              <a:t>mozgomiešnom</a:t>
            </a:r>
            <a:r>
              <a:rPr lang="sk-SK" dirty="0" smtClean="0"/>
              <a:t> moku pri punkcii neobjavia.</a:t>
            </a:r>
          </a:p>
          <a:p>
            <a:endParaRPr lang="sk-SK" dirty="0" smtClean="0"/>
          </a:p>
          <a:p>
            <a:r>
              <a:rPr lang="sk-SK" dirty="0" smtClean="0"/>
              <a:t>Okrem priameho poškodenia </a:t>
            </a:r>
            <a:r>
              <a:rPr lang="sk-SK" dirty="0" err="1" smtClean="0"/>
              <a:t>Boreliami</a:t>
            </a:r>
            <a:r>
              <a:rPr lang="sk-SK" dirty="0" smtClean="0"/>
              <a:t> v CNS, produkuje </a:t>
            </a:r>
            <a:r>
              <a:rPr lang="sk-SK" dirty="0" err="1" smtClean="0"/>
              <a:t>mikroglia</a:t>
            </a:r>
            <a:r>
              <a:rPr lang="sk-SK" dirty="0" smtClean="0"/>
              <a:t> mozgu kyselinu </a:t>
            </a:r>
            <a:r>
              <a:rPr lang="sk-SK" dirty="0" err="1" smtClean="0"/>
              <a:t>chinolinovú</a:t>
            </a:r>
            <a:r>
              <a:rPr lang="sk-SK" dirty="0" smtClean="0"/>
              <a:t>, ktorá má zlikvidovať mikróby, ale zničí i nervové bunky.</a:t>
            </a:r>
          </a:p>
          <a:p>
            <a:endParaRPr lang="sk-SK" dirty="0" smtClean="0"/>
          </a:p>
          <a:p>
            <a:r>
              <a:rPr lang="sk-SK" dirty="0" smtClean="0"/>
              <a:t>Bunky imunitného systému - </a:t>
            </a:r>
            <a:r>
              <a:rPr lang="sk-SK" dirty="0" err="1" smtClean="0"/>
              <a:t>makrofagy</a:t>
            </a:r>
            <a:r>
              <a:rPr lang="sk-SK" dirty="0" smtClean="0"/>
              <a:t> a </a:t>
            </a:r>
            <a:r>
              <a:rPr lang="sk-SK" dirty="0" err="1" smtClean="0"/>
              <a:t>lymfocyty</a:t>
            </a:r>
            <a:r>
              <a:rPr lang="sk-SK" dirty="0" smtClean="0"/>
              <a:t> produkujúce aktívne formy o2, ktorý je baktericídny, ale tiež ničí </a:t>
            </a:r>
            <a:r>
              <a:rPr lang="sk-SK" dirty="0" err="1" smtClean="0"/>
              <a:t>mozg</a:t>
            </a:r>
            <a:r>
              <a:rPr lang="sk-SK" dirty="0" smtClean="0"/>
              <a:t>. bunky. </a:t>
            </a:r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Neuroborelióza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Prejavy postihnutia: 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vysoká horúčka, stuhnutá šija, bolesť hlavy, zmätenosť, blúznenie, dezorientácia, poruchy spánku, </a:t>
            </a:r>
            <a:r>
              <a:rPr lang="sk-SK" dirty="0"/>
              <a:t>ú</a:t>
            </a:r>
            <a:r>
              <a:rPr lang="sk-SK" dirty="0" smtClean="0"/>
              <a:t>nava, vyčerpanosť, podráždenosť, zmeny nálady, depresie, poruchy pamäti, poruchy koncentrácie, pozornosti, zníženie schopnosti nového učenia, riešenia problémov, zmeny osobnosti, nezrozumiteľnosť reči, zmeny hmotnosti.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Poruchy hlavových nervov: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poruchy rovnováhy, poruchy sluchu, šelesty, náhla hluchota, </a:t>
            </a:r>
            <a:r>
              <a:rPr lang="sk-SK" dirty="0" err="1" smtClean="0"/>
              <a:t>kinetózy</a:t>
            </a:r>
            <a:r>
              <a:rPr lang="sk-SK" dirty="0" smtClean="0"/>
              <a:t>, Bellova obrna, rozmazané videnie.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Poruchy periférnych nervov:</a:t>
            </a:r>
          </a:p>
          <a:p>
            <a:pPr>
              <a:buNone/>
            </a:pPr>
            <a:r>
              <a:rPr lang="sk-SK" dirty="0" smtClean="0"/>
              <a:t>    porucha motoriky, necitlivosť, </a:t>
            </a:r>
            <a:r>
              <a:rPr lang="sk-SK" dirty="0" err="1" smtClean="0"/>
              <a:t>mravenčenie</a:t>
            </a:r>
            <a:r>
              <a:rPr lang="sk-SK" dirty="0" smtClean="0"/>
              <a:t>    v končatinách, </a:t>
            </a:r>
            <a:r>
              <a:rPr lang="sk-SK" dirty="0" err="1" smtClean="0"/>
              <a:t>zášklby</a:t>
            </a:r>
            <a:r>
              <a:rPr lang="sk-SK" dirty="0" smtClean="0"/>
              <a:t> nervov, vystreľujúce bolesti pozdĺž nervov, poruchy moč. mechúra, podráždený žalúdok, bolesti brucha, poruchy menštruácie, </a:t>
            </a: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Lymská</a:t>
            </a:r>
            <a:r>
              <a:rPr lang="sk-SK" dirty="0" smtClean="0"/>
              <a:t> karditída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P</a:t>
            </a:r>
            <a:r>
              <a:rPr lang="sk-SK" dirty="0" smtClean="0"/>
              <a:t>roblémy so srdcom sa objavujú u 10% postihnutých. </a:t>
            </a:r>
          </a:p>
          <a:p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Zápal – </a:t>
            </a:r>
            <a:r>
              <a:rPr lang="sk-SK" dirty="0" err="1" smtClean="0"/>
              <a:t>endokarditída</a:t>
            </a:r>
            <a:r>
              <a:rPr lang="sk-SK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P</a:t>
            </a:r>
            <a:r>
              <a:rPr lang="sk-SK" dirty="0" err="1" smtClean="0"/>
              <a:t>erikarditída</a:t>
            </a:r>
            <a:r>
              <a:rPr lang="sk-SK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Poruchy </a:t>
            </a:r>
            <a:r>
              <a:rPr lang="sk-SK" dirty="0" err="1" smtClean="0"/>
              <a:t>rytmu-a-v</a:t>
            </a:r>
            <a:r>
              <a:rPr lang="sk-SK" dirty="0" smtClean="0"/>
              <a:t> bloky</a:t>
            </a:r>
          </a:p>
          <a:p>
            <a:endParaRPr lang="sk-SK" dirty="0" smtClean="0"/>
          </a:p>
          <a:p>
            <a:r>
              <a:rPr lang="sk-SK" dirty="0" err="1" smtClean="0"/>
              <a:t>Subj</a:t>
            </a:r>
            <a:r>
              <a:rPr lang="sk-SK" dirty="0" smtClean="0"/>
              <a:t>.- bolesť na hrudi, </a:t>
            </a:r>
            <a:r>
              <a:rPr lang="sk-SK" dirty="0" err="1" smtClean="0"/>
              <a:t>palpitácie</a:t>
            </a:r>
            <a:r>
              <a:rPr lang="sk-SK" dirty="0" smtClean="0"/>
              <a:t>, dychová nedostatočnosť, </a:t>
            </a:r>
            <a:r>
              <a:rPr lang="sk-SK" dirty="0" err="1" smtClean="0"/>
              <a:t>Borélie</a:t>
            </a:r>
            <a:r>
              <a:rPr lang="sk-SK" dirty="0" smtClean="0"/>
              <a:t> najskôr osídľujú </a:t>
            </a:r>
            <a:r>
              <a:rPr lang="sk-SK" dirty="0" err="1" smtClean="0"/>
              <a:t>lumen</a:t>
            </a:r>
            <a:r>
              <a:rPr lang="sk-SK" dirty="0" smtClean="0"/>
              <a:t> ciev  okolo srdca, neskôr </a:t>
            </a:r>
            <a:r>
              <a:rPr lang="sk-SK" dirty="0" err="1" smtClean="0"/>
              <a:t>monocyty</a:t>
            </a:r>
            <a:r>
              <a:rPr lang="sk-SK" dirty="0" smtClean="0"/>
              <a:t> srdca, potom sa zhlukujú na </a:t>
            </a:r>
            <a:r>
              <a:rPr lang="sk-SK" dirty="0" err="1" smtClean="0"/>
              <a:t>kolagénnych</a:t>
            </a:r>
            <a:r>
              <a:rPr lang="sk-SK" dirty="0" smtClean="0"/>
              <a:t> vláknach srdca v pozdĺžnej osi.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Očné a ušné prejavy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V očiach sa vytvárajú </a:t>
            </a:r>
            <a:r>
              <a:rPr lang="sk-SK" dirty="0" err="1" smtClean="0"/>
              <a:t>sklovcové</a:t>
            </a:r>
            <a:r>
              <a:rPr lang="sk-SK" dirty="0" smtClean="0"/>
              <a:t> vločky, dochádza k poruchám videnia, pocit tlaku v očiach, prekrvenie oka, slzenie, svetloplachosť, bodavé bolesti. Nastupuje zápal očného nervu, spojivky, dúhovky, riasnatého telieska, komorovej vody, postihnutý je celý zadný segment oka, tiež sú </a:t>
            </a:r>
            <a:r>
              <a:rPr lang="sk-SK" dirty="0" err="1" smtClean="0"/>
              <a:t>borélie</a:t>
            </a:r>
            <a:r>
              <a:rPr lang="sk-SK" dirty="0" smtClean="0"/>
              <a:t> aj v slzách.</a:t>
            </a:r>
          </a:p>
          <a:p>
            <a:endParaRPr lang="sk-SK" dirty="0" smtClean="0"/>
          </a:p>
          <a:p>
            <a:r>
              <a:rPr lang="sk-SK" dirty="0" smtClean="0"/>
              <a:t>Ušné poškodenie - býva poškodený nerv a </a:t>
            </a:r>
            <a:r>
              <a:rPr lang="sk-SK" dirty="0" err="1" smtClean="0"/>
              <a:t>vestibulárny</a:t>
            </a:r>
            <a:r>
              <a:rPr lang="sk-SK" dirty="0" smtClean="0"/>
              <a:t> aparát v uchu.</a:t>
            </a:r>
          </a:p>
          <a:p>
            <a:pPr>
              <a:buNone/>
            </a:pPr>
            <a:r>
              <a:rPr lang="sk-SK" dirty="0" smtClean="0"/>
              <a:t>    Prejavy sú hučanie v ušiach, šelesty, náhla strata sluchu, </a:t>
            </a:r>
            <a:r>
              <a:rPr lang="sk-SK" dirty="0" err="1" smtClean="0"/>
              <a:t>kinetózy</a:t>
            </a:r>
            <a:r>
              <a:rPr lang="sk-SK" dirty="0" smtClean="0"/>
              <a:t>, závraty, poruchy rovnováhy.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Diagnostika ochorenia na LB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Máme super diagnostiku, ktorá ľahko a bezpečne zistí </a:t>
            </a:r>
            <a:r>
              <a:rPr lang="sk-SK" dirty="0" err="1" smtClean="0"/>
              <a:t>Boréliu</a:t>
            </a:r>
            <a:r>
              <a:rPr lang="sk-SK" dirty="0" smtClean="0"/>
              <a:t> a tiež, v ktorých častiach tela sa nachádza t.j. ložiska. </a:t>
            </a:r>
          </a:p>
          <a:p>
            <a:endParaRPr lang="sk-SK" dirty="0" smtClean="0"/>
          </a:p>
          <a:p>
            <a:r>
              <a:rPr lang="sk-SK" dirty="0" smtClean="0"/>
              <a:t>Vyšetrenie prístrojom </a:t>
            </a:r>
            <a:r>
              <a:rPr lang="sk-SK" dirty="0" err="1" smtClean="0"/>
              <a:t>Salvia</a:t>
            </a:r>
            <a:r>
              <a:rPr lang="sk-SK" dirty="0" smtClean="0"/>
              <a:t> je celosvetovo unikátne a zaslúžil by si tento objav Nobelovu cenu 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 Liečba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Tak ako diagnostika, je unikátna aj liečba pomocou preparátov podľa MUDr. Jonáša. </a:t>
            </a:r>
          </a:p>
          <a:p>
            <a:pPr>
              <a:buNone/>
            </a:pPr>
            <a:r>
              <a:rPr lang="sk-SK" dirty="0" smtClean="0"/>
              <a:t>Vždy treba: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odstrániť </a:t>
            </a:r>
            <a:r>
              <a:rPr lang="sk-SK" dirty="0" err="1" smtClean="0"/>
              <a:t>Boréliu</a:t>
            </a:r>
            <a:r>
              <a:rPr lang="sk-SK" dirty="0" smtClean="0"/>
              <a:t> pomocou 	</a:t>
            </a:r>
            <a:r>
              <a:rPr lang="sk-SK" b="1" dirty="0" err="1" smtClean="0"/>
              <a:t>Spiroboru</a:t>
            </a: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Odblokovať psychiku		</a:t>
            </a:r>
            <a:r>
              <a:rPr lang="sk-SK" b="1" dirty="0" err="1" smtClean="0"/>
              <a:t>Streson,Emoce</a:t>
            </a: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Odstrániť </a:t>
            </a:r>
            <a:r>
              <a:rPr lang="sk-SK" dirty="0" err="1" smtClean="0"/>
              <a:t>chron</a:t>
            </a:r>
            <a:r>
              <a:rPr lang="sk-SK" dirty="0" smtClean="0"/>
              <a:t>. zápal 		</a:t>
            </a:r>
            <a:r>
              <a:rPr lang="sk-SK" b="1" dirty="0" err="1" smtClean="0"/>
              <a:t>Decitox</a:t>
            </a:r>
            <a:r>
              <a:rPr lang="sk-SK" b="1" dirty="0" smtClean="0"/>
              <a:t>, </a:t>
            </a:r>
            <a:r>
              <a:rPr lang="sk-SK" b="1" dirty="0" err="1" smtClean="0"/>
              <a:t>Diamino</a:t>
            </a:r>
            <a:r>
              <a:rPr lang="sk-SK" b="1" dirty="0" smtClean="0"/>
              <a:t>, 						</a:t>
            </a:r>
            <a:r>
              <a:rPr lang="sk-SK" b="1" dirty="0" err="1" smtClean="0"/>
              <a:t>NoDegen</a:t>
            </a: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Podporiť imunitu			</a:t>
            </a:r>
            <a:r>
              <a:rPr lang="sk-SK" b="1" dirty="0" err="1" smtClean="0"/>
              <a:t>Cranium</a:t>
            </a: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Upraviť metabolizmus		</a:t>
            </a:r>
            <a:r>
              <a:rPr lang="sk-SK" b="1" dirty="0" err="1" smtClean="0"/>
              <a:t>Metabol,Metabex</a:t>
            </a:r>
            <a:r>
              <a:rPr lang="sk-SK" b="1" dirty="0" smtClean="0"/>
              <a:t>, 						</a:t>
            </a:r>
            <a:r>
              <a:rPr lang="sk-SK" b="1" dirty="0" err="1" smtClean="0"/>
              <a:t>Supertox,HIPP</a:t>
            </a: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Vyčistiť všetky ložiská v tele podľa namerania prístrojom </a:t>
            </a:r>
            <a:r>
              <a:rPr lang="sk-SK" dirty="0" err="1" smtClean="0"/>
              <a:t>Salvia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r>
              <a:rPr lang="sk-SK" dirty="0" err="1" smtClean="0"/>
              <a:t>Lymská</a:t>
            </a:r>
            <a:r>
              <a:rPr lang="sk-SK" dirty="0" smtClean="0"/>
              <a:t> </a:t>
            </a:r>
            <a:r>
              <a:rPr lang="sk-SK" dirty="0" err="1" smtClean="0"/>
              <a:t>Borelióza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 </a:t>
            </a:r>
            <a:r>
              <a:rPr lang="sk-SK" dirty="0" err="1" smtClean="0"/>
              <a:t>Lymská</a:t>
            </a:r>
            <a:r>
              <a:rPr lang="sk-SK" dirty="0" smtClean="0"/>
              <a:t> </a:t>
            </a:r>
            <a:r>
              <a:rPr lang="sk-SK" dirty="0" err="1" smtClean="0"/>
              <a:t>Borelióza</a:t>
            </a:r>
            <a:r>
              <a:rPr lang="sk-SK" dirty="0" smtClean="0"/>
              <a:t> dostala názov od </a:t>
            </a:r>
            <a:r>
              <a:rPr lang="sk-SK" dirty="0"/>
              <a:t>mesta </a:t>
            </a:r>
            <a:r>
              <a:rPr lang="sk-SK" dirty="0" err="1"/>
              <a:t>Lyme</a:t>
            </a:r>
            <a:r>
              <a:rPr lang="sk-SK" dirty="0"/>
              <a:t> v USA</a:t>
            </a:r>
            <a:r>
              <a:rPr lang="sk-SK" dirty="0" smtClean="0"/>
              <a:t>, kde </a:t>
            </a:r>
            <a:r>
              <a:rPr lang="sk-SK" dirty="0"/>
              <a:t>v r.1975 sa objavila u detí artritída</a:t>
            </a:r>
            <a:r>
              <a:rPr lang="sk-SK" dirty="0" smtClean="0"/>
              <a:t>, kedy nárast </a:t>
            </a:r>
            <a:r>
              <a:rPr lang="sk-SK" dirty="0"/>
              <a:t>ochorenia prevyšoval </a:t>
            </a:r>
            <a:r>
              <a:rPr lang="sk-SK" dirty="0" smtClean="0"/>
              <a:t>100-krat </a:t>
            </a:r>
            <a:r>
              <a:rPr lang="sk-SK" dirty="0"/>
              <a:t>národný priemer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r>
              <a:rPr lang="sk-SK" dirty="0" smtClean="0"/>
              <a:t>Vyvolávateľom ochorenia je </a:t>
            </a:r>
            <a:r>
              <a:rPr lang="sk-SK" dirty="0" err="1" smtClean="0"/>
              <a:t>Spirocheta</a:t>
            </a:r>
            <a:r>
              <a:rPr lang="sk-SK" dirty="0" smtClean="0"/>
              <a:t> </a:t>
            </a:r>
            <a:r>
              <a:rPr lang="sk-SK" dirty="0" err="1" smtClean="0"/>
              <a:t>Burgdorferi</a:t>
            </a:r>
            <a:r>
              <a:rPr lang="sk-SK" dirty="0" smtClean="0"/>
              <a:t>,  názov je odvodený od objaviteľa </a:t>
            </a:r>
            <a:r>
              <a:rPr lang="sk-SK" dirty="0" err="1"/>
              <a:t>Spirochety</a:t>
            </a:r>
            <a:r>
              <a:rPr lang="sk-SK" dirty="0"/>
              <a:t> v </a:t>
            </a:r>
            <a:r>
              <a:rPr lang="sk-SK" dirty="0" smtClean="0"/>
              <a:t>kliešťoch </a:t>
            </a:r>
            <a:r>
              <a:rPr lang="sk-SK" dirty="0"/>
              <a:t>v r.1982</a:t>
            </a:r>
            <a:r>
              <a:rPr lang="sk-SK" dirty="0" smtClean="0"/>
              <a:t>. </a:t>
            </a:r>
            <a:r>
              <a:rPr lang="sk-SK" dirty="0" err="1" smtClean="0"/>
              <a:t>Spirochety</a:t>
            </a:r>
            <a:r>
              <a:rPr lang="sk-SK" dirty="0" smtClean="0"/>
              <a:t> </a:t>
            </a:r>
            <a:r>
              <a:rPr lang="sk-SK" dirty="0"/>
              <a:t>žijú na zemi o miliardu rokov skôr než </a:t>
            </a:r>
            <a:r>
              <a:rPr lang="sk-SK" dirty="0" smtClean="0"/>
              <a:t>ľudia. Existuje </a:t>
            </a:r>
            <a:r>
              <a:rPr lang="sk-SK" dirty="0"/>
              <a:t>80  odlišných rodov</a:t>
            </a:r>
            <a:r>
              <a:rPr lang="sk-SK" dirty="0" smtClean="0"/>
              <a:t>, čo </a:t>
            </a:r>
            <a:r>
              <a:rPr lang="sk-SK" dirty="0"/>
              <a:t>predstavuje vyše 200druhov.Asi 20 infikuje </a:t>
            </a:r>
            <a:r>
              <a:rPr lang="sk-SK" dirty="0" smtClean="0"/>
              <a:t>ľudí.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Iná liečba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Podľa mojich skúsenosti liečba </a:t>
            </a:r>
            <a:r>
              <a:rPr lang="sk-SK" b="1" dirty="0" err="1" smtClean="0"/>
              <a:t>homeopatikami</a:t>
            </a:r>
            <a:r>
              <a:rPr lang="sk-SK" b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Ledum</a:t>
            </a:r>
            <a:r>
              <a:rPr lang="sk-SK" dirty="0" smtClean="0"/>
              <a:t> </a:t>
            </a:r>
            <a:r>
              <a:rPr lang="sk-SK" dirty="0" err="1" smtClean="0"/>
              <a:t>palustre</a:t>
            </a:r>
            <a:r>
              <a:rPr lang="sk-SK" dirty="0" smtClean="0"/>
              <a:t> 1M,Apis </a:t>
            </a:r>
            <a:r>
              <a:rPr lang="sk-SK" dirty="0" err="1" smtClean="0"/>
              <a:t>mellifica</a:t>
            </a:r>
            <a:r>
              <a:rPr lang="sk-SK" dirty="0" smtClean="0"/>
              <a:t> 30Ch), </a:t>
            </a:r>
            <a:r>
              <a:rPr lang="sk-SK" b="1" dirty="0" smtClean="0"/>
              <a:t>bylinkami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Stefania</a:t>
            </a:r>
            <a:r>
              <a:rPr lang="sk-SK" dirty="0" smtClean="0"/>
              <a:t> </a:t>
            </a:r>
            <a:r>
              <a:rPr lang="sk-SK" dirty="0" err="1" smtClean="0"/>
              <a:t>tetrandra</a:t>
            </a:r>
            <a:r>
              <a:rPr lang="sk-SK" dirty="0" smtClean="0"/>
              <a:t>, </a:t>
            </a:r>
            <a:r>
              <a:rPr lang="sk-SK" dirty="0" err="1" smtClean="0"/>
              <a:t>Sibirsky</a:t>
            </a:r>
            <a:r>
              <a:rPr lang="sk-SK" dirty="0" smtClean="0"/>
              <a:t> </a:t>
            </a:r>
            <a:r>
              <a:rPr lang="sk-SK" dirty="0" err="1" smtClean="0"/>
              <a:t>ženšen-eleuterok</a:t>
            </a:r>
            <a:r>
              <a:rPr lang="sk-SK" dirty="0" smtClean="0"/>
              <a:t>, </a:t>
            </a:r>
            <a:r>
              <a:rPr lang="sk-SK" dirty="0" err="1" smtClean="0"/>
              <a:t>Vilkakora</a:t>
            </a:r>
            <a:r>
              <a:rPr lang="sk-SK" dirty="0" smtClean="0"/>
              <a:t>, </a:t>
            </a:r>
            <a:r>
              <a:rPr lang="sk-SK" dirty="0" err="1" smtClean="0"/>
              <a:t>Krídlatka</a:t>
            </a:r>
            <a:r>
              <a:rPr lang="sk-SK" dirty="0" smtClean="0"/>
              <a:t> japonská, </a:t>
            </a:r>
            <a:r>
              <a:rPr lang="sk-SK" dirty="0" err="1" smtClean="0"/>
              <a:t>Smilax</a:t>
            </a:r>
            <a:r>
              <a:rPr lang="sk-SK" dirty="0" smtClean="0"/>
              <a:t>, </a:t>
            </a:r>
            <a:r>
              <a:rPr lang="sk-SK" dirty="0" err="1" smtClean="0"/>
              <a:t>Astragalus</a:t>
            </a:r>
            <a:r>
              <a:rPr lang="sk-SK" dirty="0" smtClean="0"/>
              <a:t>, </a:t>
            </a:r>
            <a:r>
              <a:rPr lang="sk-SK" dirty="0" err="1" smtClean="0"/>
              <a:t>žihlava</a:t>
            </a:r>
            <a:r>
              <a:rPr lang="sk-SK" dirty="0" smtClean="0"/>
              <a:t>, </a:t>
            </a:r>
            <a:r>
              <a:rPr lang="sk-SK" dirty="0" err="1" smtClean="0"/>
              <a:t>pupava</a:t>
            </a:r>
            <a:r>
              <a:rPr lang="sk-SK" dirty="0" smtClean="0"/>
              <a:t>, mäta, </a:t>
            </a:r>
            <a:r>
              <a:rPr lang="sk-SK" dirty="0" err="1" smtClean="0"/>
              <a:t>celer</a:t>
            </a:r>
            <a:r>
              <a:rPr lang="sk-SK" dirty="0" smtClean="0"/>
              <a:t>, </a:t>
            </a:r>
            <a:r>
              <a:rPr lang="sk-SK" dirty="0" err="1" smtClean="0"/>
              <a:t>Stetka</a:t>
            </a:r>
            <a:r>
              <a:rPr lang="sk-SK" dirty="0" smtClean="0"/>
              <a:t> planá), </a:t>
            </a:r>
            <a:r>
              <a:rPr lang="sk-SK" b="1" dirty="0" smtClean="0"/>
              <a:t>vitamíny</a:t>
            </a:r>
            <a:r>
              <a:rPr lang="sk-SK" dirty="0" smtClean="0"/>
              <a:t> (A,B,C,E), </a:t>
            </a:r>
            <a:r>
              <a:rPr lang="sk-SK" b="1" dirty="0" smtClean="0"/>
              <a:t>minerály</a:t>
            </a:r>
            <a:r>
              <a:rPr lang="sk-SK" dirty="0" smtClean="0"/>
              <a:t> (</a:t>
            </a:r>
            <a:r>
              <a:rPr lang="sk-SK" dirty="0" err="1" smtClean="0"/>
              <a:t>Se,Zn,Mg</a:t>
            </a:r>
            <a:r>
              <a:rPr lang="sk-SK" dirty="0"/>
              <a:t>)</a:t>
            </a:r>
            <a:r>
              <a:rPr lang="sk-SK" dirty="0" smtClean="0"/>
              <a:t>, </a:t>
            </a:r>
            <a:r>
              <a:rPr lang="sk-SK" dirty="0" err="1" smtClean="0"/>
              <a:t>kys-linolenová</a:t>
            </a:r>
            <a:r>
              <a:rPr lang="sk-SK" dirty="0" smtClean="0"/>
              <a:t>, </a:t>
            </a:r>
            <a:r>
              <a:rPr lang="sk-SK" dirty="0" err="1" smtClean="0"/>
              <a:t>L-karnitín</a:t>
            </a:r>
            <a:r>
              <a:rPr lang="sk-SK" dirty="0" smtClean="0"/>
              <a:t>, </a:t>
            </a:r>
            <a:r>
              <a:rPr lang="sk-SK" dirty="0" err="1" smtClean="0"/>
              <a:t>Glukosaminsulfat,heparin</a:t>
            </a:r>
            <a:r>
              <a:rPr lang="sk-SK" dirty="0" smtClean="0"/>
              <a:t> sú symptomatické, </a:t>
            </a:r>
            <a:r>
              <a:rPr lang="sk-SK" b="1" dirty="0" smtClean="0"/>
              <a:t>neodstránia príčinu - </a:t>
            </a:r>
            <a:r>
              <a:rPr lang="sk-SK" b="1" dirty="0" err="1" smtClean="0"/>
              <a:t>Boréliu</a:t>
            </a:r>
            <a:r>
              <a:rPr lang="sk-SK" b="1" dirty="0" smtClean="0"/>
              <a:t>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r>
              <a:rPr lang="sk-SK" dirty="0" smtClean="0"/>
              <a:t>Zmierňujú symptómy ochorenia, napríklad zmiernia </a:t>
            </a:r>
            <a:r>
              <a:rPr lang="sk-SK" dirty="0" err="1" smtClean="0"/>
              <a:t>Jarisch-Herxheimerovu</a:t>
            </a:r>
            <a:r>
              <a:rPr lang="sk-SK" dirty="0" smtClean="0"/>
              <a:t> reakciu. Pritom sa rozpadá telo </a:t>
            </a:r>
            <a:r>
              <a:rPr lang="sk-SK" dirty="0" err="1" smtClean="0"/>
              <a:t>borelií</a:t>
            </a:r>
            <a:r>
              <a:rPr lang="sk-SK" dirty="0" smtClean="0"/>
              <a:t>, uvoľňujú sa toxíny, ktoré spôsobujú dočasné zhoršenie príznakov (dobrý indikátor liečby), možno pridať bylinky ktoré vychytávajú </a:t>
            </a:r>
            <a:r>
              <a:rPr lang="sk-SK" dirty="0" err="1" smtClean="0"/>
              <a:t>endotoxíny</a:t>
            </a:r>
            <a:r>
              <a:rPr lang="sk-SK" dirty="0" smtClean="0"/>
              <a:t>, alebo LIVERDREN.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ATB:</a:t>
            </a:r>
          </a:p>
          <a:p>
            <a:pPr>
              <a:buNone/>
            </a:pPr>
            <a:r>
              <a:rPr lang="sk-SK" dirty="0" smtClean="0"/>
              <a:t> amoxicilin,doxycyklin,klaritromycin,cefuroxil,metronidazol,vankomycin,azitromycin,ampicilin má význam podať na začiatku infekcie10-28dní,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40% sa ATB nevylieči a prechádza do </a:t>
            </a:r>
            <a:r>
              <a:rPr lang="sk-SK" dirty="0" err="1" smtClean="0"/>
              <a:t>chron</a:t>
            </a:r>
            <a:r>
              <a:rPr lang="sk-SK" dirty="0" smtClean="0"/>
              <a:t>. štádia s </a:t>
            </a:r>
            <a:r>
              <a:rPr lang="sk-SK" dirty="0" err="1" smtClean="0"/>
              <a:t>multisystemovým</a:t>
            </a:r>
            <a:r>
              <a:rPr lang="sk-SK" dirty="0" smtClean="0"/>
              <a:t> ochorením.</a:t>
            </a:r>
          </a:p>
          <a:p>
            <a:pPr>
              <a:buNone/>
            </a:pPr>
            <a:endParaRPr lang="sk-SK" dirty="0" smtClean="0"/>
          </a:p>
          <a:p>
            <a:r>
              <a:rPr lang="sk-SK" b="1" dirty="0" smtClean="0"/>
              <a:t>Vakcína</a:t>
            </a:r>
            <a:r>
              <a:rPr lang="sk-SK" dirty="0" smtClean="0"/>
              <a:t> na LB vznikla v r. 1998, v r. 2002 bola stiahnutá , pretože vyvolávala v niektorých ľuďoch </a:t>
            </a:r>
            <a:r>
              <a:rPr lang="sk-SK" dirty="0" err="1" smtClean="0"/>
              <a:t>boreliózu</a:t>
            </a:r>
            <a:r>
              <a:rPr lang="sk-SK" dirty="0" smtClean="0"/>
              <a:t> alebo jej príznaky od 2 dní-2 mes. po očkovaní. A to kognitívne poruchy, </a:t>
            </a:r>
            <a:r>
              <a:rPr lang="sk-SK" dirty="0" err="1" smtClean="0"/>
              <a:t>neuropathie</a:t>
            </a:r>
            <a:r>
              <a:rPr lang="sk-SK" dirty="0" smtClean="0"/>
              <a:t>, artritídu, a na MRI </a:t>
            </a:r>
            <a:r>
              <a:rPr lang="sk-SK" dirty="0" err="1" smtClean="0"/>
              <a:t>scenoch</a:t>
            </a:r>
            <a:r>
              <a:rPr lang="sk-SK" dirty="0" smtClean="0"/>
              <a:t> boli </a:t>
            </a:r>
            <a:r>
              <a:rPr lang="sk-SK" dirty="0" err="1" smtClean="0"/>
              <a:t>hyperintenzívne</a:t>
            </a:r>
            <a:r>
              <a:rPr lang="sk-SK" dirty="0" smtClean="0"/>
              <a:t> lezie bielej hmoty mozgu.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 toho vyplýva, že máme unikátnu zbraň v boji proti novej nákaze ľudstva.  Snažme sa ju patrične využiť, lebo pomôcť tam, kde už nič nepomáha a my to vieme, vďaka MUD. </a:t>
            </a:r>
            <a:r>
              <a:rPr lang="sk-SK" dirty="0" err="1" smtClean="0"/>
              <a:t>Jonašovi</a:t>
            </a:r>
            <a:r>
              <a:rPr lang="sk-SK" dirty="0" smtClean="0"/>
              <a:t>.</a:t>
            </a:r>
          </a:p>
          <a:p>
            <a:r>
              <a:rPr lang="sk-SK" dirty="0" smtClean="0"/>
              <a:t>Je to naša povinnosť, ale nakoniec aj nádherný pocit  radosti z dobre vykonanej práce.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DODATOK</a:t>
            </a:r>
          </a:p>
          <a:p>
            <a:r>
              <a:rPr lang="sk-SK" dirty="0" smtClean="0"/>
              <a:t>Prečo laboratórne testy sú nespoľahlivé pre určenie ochorenia LB:</a:t>
            </a:r>
          </a:p>
          <a:p>
            <a:r>
              <a:rPr lang="sk-SK" dirty="0" smtClean="0"/>
              <a:t>Dôkaz - testy na </a:t>
            </a:r>
            <a:r>
              <a:rPr lang="sk-SK" dirty="0" err="1" smtClean="0"/>
              <a:t>Boreliozu</a:t>
            </a:r>
            <a:r>
              <a:rPr lang="sk-SK" dirty="0" smtClean="0"/>
              <a:t> v medicíne: pokiaľ sa u pacienta neobjaví </a:t>
            </a:r>
            <a:r>
              <a:rPr lang="sk-SK" dirty="0" err="1" smtClean="0"/>
              <a:t>priekazná</a:t>
            </a:r>
            <a:r>
              <a:rPr lang="sk-SK" dirty="0" smtClean="0"/>
              <a:t> </a:t>
            </a:r>
            <a:r>
              <a:rPr lang="sk-SK" dirty="0" err="1" smtClean="0"/>
              <a:t>vyrážka-EM</a:t>
            </a:r>
            <a:r>
              <a:rPr lang="sk-SK" dirty="0" smtClean="0"/>
              <a:t>, neexistuje žiadny spoľahlivý a ustálený spôsob, ako B diagnostikovať. Behom2-4 týždňov od začiatku infekcie vytvára si  protilátky len 1/2 nakazených, ostatní majú pri testoch </a:t>
            </a:r>
            <a:r>
              <a:rPr lang="sk-SK" dirty="0" err="1" smtClean="0"/>
              <a:t>negat</a:t>
            </a:r>
            <a:r>
              <a:rPr lang="sk-SK" dirty="0" smtClean="0"/>
              <a:t>. výsledky. Hladina </a:t>
            </a:r>
            <a:r>
              <a:rPr lang="sk-SK" dirty="0" err="1" smtClean="0"/>
              <a:t>IgM</a:t>
            </a:r>
            <a:r>
              <a:rPr lang="sk-SK" dirty="0" smtClean="0"/>
              <a:t> sa zvyšuje od 2-6 t, potom klesá do 8 t. </a:t>
            </a:r>
            <a:r>
              <a:rPr lang="sk-SK" dirty="0" err="1" smtClean="0"/>
              <a:t>IgG</a:t>
            </a:r>
            <a:r>
              <a:rPr lang="sk-SK" dirty="0" smtClean="0"/>
              <a:t> protilátky môžu v tele zvýšené pretrvávať 2 </a:t>
            </a:r>
            <a:r>
              <a:rPr lang="sk-SK" dirty="0" err="1" smtClean="0"/>
              <a:t>roky-až</a:t>
            </a:r>
            <a:r>
              <a:rPr lang="sk-SK" dirty="0" smtClean="0"/>
              <a:t> desaťročia.</a:t>
            </a:r>
          </a:p>
          <a:p>
            <a:r>
              <a:rPr lang="sk-SK" dirty="0" smtClean="0"/>
              <a:t>Najbežnejšie testy sú ELISA a WESTERN BLOT. Princípom je detekcia prítomnosti </a:t>
            </a:r>
            <a:r>
              <a:rPr lang="sk-SK" dirty="0" err="1" smtClean="0"/>
              <a:t>boreliových</a:t>
            </a:r>
            <a:r>
              <a:rPr lang="sk-SK" dirty="0" smtClean="0"/>
              <a:t> </a:t>
            </a:r>
            <a:r>
              <a:rPr lang="sk-SK" dirty="0" err="1" smtClean="0"/>
              <a:t>antigenov</a:t>
            </a:r>
            <a:r>
              <a:rPr lang="sk-SK" dirty="0" smtClean="0"/>
              <a:t> v krvnom </a:t>
            </a:r>
            <a:r>
              <a:rPr lang="sk-SK" dirty="0" err="1" smtClean="0"/>
              <a:t>sere</a:t>
            </a:r>
            <a:r>
              <a:rPr lang="sk-SK" dirty="0" smtClean="0"/>
              <a:t>. </a:t>
            </a:r>
            <a:r>
              <a:rPr lang="sk-SK" dirty="0" err="1" smtClean="0"/>
              <a:t>Serologické</a:t>
            </a:r>
            <a:r>
              <a:rPr lang="sk-SK" dirty="0" smtClean="0"/>
              <a:t> výsledky nezodpovedajú úspešnosti liečby ATB. </a:t>
            </a:r>
            <a:r>
              <a:rPr lang="sk-SK" dirty="0" err="1" smtClean="0"/>
              <a:t>Napr.pri</a:t>
            </a:r>
            <a:r>
              <a:rPr lang="sk-SK" dirty="0" smtClean="0"/>
              <a:t> EM bola </a:t>
            </a:r>
            <a:r>
              <a:rPr lang="sk-SK" dirty="0" err="1" smtClean="0"/>
              <a:t>serologia</a:t>
            </a:r>
            <a:r>
              <a:rPr lang="sk-SK" dirty="0" smtClean="0"/>
              <a:t> negatívna! v 41%,a z kožnej lezie boli pritom </a:t>
            </a:r>
            <a:r>
              <a:rPr lang="sk-SK" dirty="0" err="1" smtClean="0"/>
              <a:t>vykultivované</a:t>
            </a:r>
            <a:r>
              <a:rPr lang="sk-SK" dirty="0" smtClean="0"/>
              <a:t> </a:t>
            </a:r>
            <a:r>
              <a:rPr lang="sk-SK" dirty="0" err="1" smtClean="0"/>
              <a:t>Borelie</a:t>
            </a:r>
            <a:r>
              <a:rPr lang="sk-SK" dirty="0" smtClean="0"/>
              <a:t>. Pozitívny pri tomto teste je každý, kto bol očkovaný.</a:t>
            </a:r>
          </a:p>
          <a:p>
            <a:r>
              <a:rPr lang="sk-SK" dirty="0" smtClean="0"/>
              <a:t>WESTRN BLOT je založený na dôkaze 2 protilátok </a:t>
            </a:r>
            <a:r>
              <a:rPr lang="sk-SK" dirty="0" err="1" smtClean="0"/>
              <a:t>IgG</a:t>
            </a:r>
            <a:r>
              <a:rPr lang="sk-SK" dirty="0" smtClean="0"/>
              <a:t> a </a:t>
            </a:r>
            <a:r>
              <a:rPr lang="sk-SK" dirty="0" err="1" smtClean="0"/>
              <a:t>IgM</a:t>
            </a:r>
            <a:r>
              <a:rPr lang="sk-SK" dirty="0" smtClean="0"/>
              <a:t>, ktoré produkuje telo v reakcii na infekciu. Mŕtve </a:t>
            </a:r>
            <a:r>
              <a:rPr lang="sk-SK" dirty="0" err="1" smtClean="0"/>
              <a:t>borélie</a:t>
            </a:r>
            <a:r>
              <a:rPr lang="sk-SK" dirty="0" smtClean="0"/>
              <a:t> sa dajú do činidla, ktoré oddelí  membránu od proteínov. Proteíny sa dajú na </a:t>
            </a:r>
            <a:r>
              <a:rPr lang="sk-SK" dirty="0" err="1" smtClean="0"/>
              <a:t>nylonovu</a:t>
            </a:r>
            <a:r>
              <a:rPr lang="sk-SK" dirty="0" smtClean="0"/>
              <a:t> matricu, na ktorej vytvárajú špecifické </a:t>
            </a:r>
            <a:r>
              <a:rPr lang="sk-SK" dirty="0" err="1" smtClean="0"/>
              <a:t>zhluky-bandy</a:t>
            </a:r>
            <a:r>
              <a:rPr lang="sk-SK" dirty="0" smtClean="0"/>
              <a:t>, s  krvou. </a:t>
            </a:r>
            <a:r>
              <a:rPr lang="sk-SK" dirty="0" err="1" smtClean="0"/>
              <a:t>Napriklad</a:t>
            </a:r>
            <a:r>
              <a:rPr lang="sk-SK" dirty="0" smtClean="0"/>
              <a:t> </a:t>
            </a:r>
            <a:r>
              <a:rPr lang="sk-SK" dirty="0" err="1" smtClean="0"/>
              <a:t>band</a:t>
            </a:r>
            <a:r>
              <a:rPr lang="sk-SK" dirty="0" smtClean="0"/>
              <a:t> 41kD plus 1 další18,37,25,39,určujú infekciu,20% postihnutých má test negatívny, - zisťujú sa </a:t>
            </a:r>
            <a:r>
              <a:rPr lang="sk-SK" dirty="0" err="1" smtClean="0"/>
              <a:t>boreliové</a:t>
            </a:r>
            <a:r>
              <a:rPr lang="sk-SK" dirty="0" smtClean="0"/>
              <a:t> </a:t>
            </a:r>
            <a:r>
              <a:rPr lang="sk-SK" dirty="0" err="1" smtClean="0"/>
              <a:t>antigeny</a:t>
            </a:r>
            <a:r>
              <a:rPr lang="sk-SK" dirty="0" smtClean="0"/>
              <a:t>.</a:t>
            </a:r>
          </a:p>
          <a:p>
            <a:r>
              <a:rPr lang="sk-SK" dirty="0" smtClean="0"/>
              <a:t> </a:t>
            </a:r>
          </a:p>
          <a:p>
            <a:r>
              <a:rPr lang="sk-SK" dirty="0" err="1" smtClean="0"/>
              <a:t>PHillips</a:t>
            </a:r>
            <a:r>
              <a:rPr lang="sk-SK" dirty="0" smtClean="0"/>
              <a:t>/</a:t>
            </a:r>
            <a:r>
              <a:rPr lang="sk-SK" dirty="0" err="1" smtClean="0"/>
              <a:t>MaltmanRI</a:t>
            </a:r>
            <a:r>
              <a:rPr lang="sk-SK" dirty="0" smtClean="0"/>
              <a:t> </a:t>
            </a:r>
            <a:r>
              <a:rPr lang="sk-SK" dirty="0" err="1" smtClean="0"/>
              <a:t>Bb-dokazujú</a:t>
            </a:r>
            <a:r>
              <a:rPr lang="sk-SK" dirty="0" smtClean="0"/>
              <a:t> priamo </a:t>
            </a:r>
            <a:r>
              <a:rPr lang="sk-SK" dirty="0" err="1" smtClean="0"/>
              <a:t>Borelie</a:t>
            </a:r>
            <a:r>
              <a:rPr lang="sk-SK" dirty="0" smtClean="0"/>
              <a:t> do 48 hod. od nákazy. STRICKER </a:t>
            </a:r>
            <a:r>
              <a:rPr lang="sk-SK" dirty="0" err="1" smtClean="0"/>
              <a:t>NKPaull</a:t>
            </a:r>
            <a:r>
              <a:rPr lang="sk-SK" dirty="0" smtClean="0"/>
              <a:t> stanovuje CD57skuma účinnosť ATB.</a:t>
            </a:r>
          </a:p>
          <a:p>
            <a:r>
              <a:rPr lang="sk-SK" dirty="0" smtClean="0"/>
              <a:t>Lumbálna punkcia –prítomnosť </a:t>
            </a:r>
            <a:r>
              <a:rPr lang="sk-SK" dirty="0" err="1" smtClean="0"/>
              <a:t>Borelií</a:t>
            </a:r>
            <a:r>
              <a:rPr lang="sk-SK" dirty="0" smtClean="0"/>
              <a:t> a prítomnosť zápalových buniek</a:t>
            </a:r>
          </a:p>
          <a:p>
            <a:r>
              <a:rPr lang="sk-SK" dirty="0" smtClean="0"/>
              <a:t>Všetky testy sú do 40% falošne </a:t>
            </a:r>
            <a:r>
              <a:rPr lang="sk-SK" dirty="0" err="1" smtClean="0"/>
              <a:t>pozit</a:t>
            </a:r>
            <a:r>
              <a:rPr lang="sk-SK" dirty="0" smtClean="0"/>
              <a:t>. alebo negatívne - t.j. nespoľahlivé pre určenie ochorenia.</a:t>
            </a:r>
          </a:p>
          <a:p>
            <a:r>
              <a:rPr lang="sk-SK" dirty="0" smtClean="0"/>
              <a:t> Z toho vyplýva, nenechať sa  pohltiť problémom, ale byť schopný pozrieť sa naň v širších súvislostiach.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sk-SK" dirty="0" smtClean="0"/>
              <a:t> 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 Výskyt: Z veľkého počtu výskumov na Harvarde a iných častiach sveta, vychádza číslo 200 000 nových nakazených ľudí </a:t>
            </a:r>
            <a:r>
              <a:rPr lang="sk-SK" dirty="0" err="1" smtClean="0"/>
              <a:t>boréliou</a:t>
            </a:r>
            <a:r>
              <a:rPr lang="sk-SK" dirty="0" smtClean="0"/>
              <a:t> za 1 rok.</a:t>
            </a:r>
          </a:p>
          <a:p>
            <a:endParaRPr lang="sk-SK" dirty="0" smtClean="0"/>
          </a:p>
          <a:p>
            <a:r>
              <a:rPr lang="sk-SK" dirty="0" smtClean="0"/>
              <a:t>Vzhľad: </a:t>
            </a:r>
            <a:r>
              <a:rPr lang="sk-SK" dirty="0" err="1" smtClean="0"/>
              <a:t>Borélia</a:t>
            </a:r>
            <a:r>
              <a:rPr lang="sk-SK" dirty="0" smtClean="0"/>
              <a:t> má tvar skrúteného vlasu, má </a:t>
            </a:r>
            <a:r>
              <a:rPr lang="sk-SK" dirty="0" err="1" smtClean="0"/>
              <a:t>cytoskelen</a:t>
            </a:r>
            <a:r>
              <a:rPr lang="sk-SK" dirty="0" smtClean="0"/>
              <a:t>, lineárne chromozómy a bičík, čo jej umožňuje rýchly prienik tkanivami.</a:t>
            </a:r>
          </a:p>
          <a:p>
            <a:endParaRPr lang="sk-SK" dirty="0" smtClean="0"/>
          </a:p>
          <a:p>
            <a:r>
              <a:rPr lang="sk-SK" dirty="0" smtClean="0"/>
              <a:t>Má najväčší počet replikačných genetických jednotiek zo všetkých baktérii, to znamená, že sa rýchlo prispôsobí zmenám prostredia.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sk-SK" dirty="0" smtClean="0"/>
              <a:t>Má primitívny metabolizmus. </a:t>
            </a:r>
            <a:r>
              <a:rPr lang="sk-SK" dirty="0" err="1" smtClean="0"/>
              <a:t>Nukleotidy</a:t>
            </a:r>
            <a:r>
              <a:rPr lang="sk-SK" dirty="0" smtClean="0"/>
              <a:t>, aminokyseliny, mastné kyseliny, enzýmy získava z hostiteľa, preto </a:t>
            </a:r>
            <a:r>
              <a:rPr lang="sk-SK" dirty="0" err="1" smtClean="0"/>
              <a:t>Borélie</a:t>
            </a:r>
            <a:r>
              <a:rPr lang="sk-SK" dirty="0" smtClean="0"/>
              <a:t> nežijú voľne v prírode. Nepotrebujú ku svojmu životu </a:t>
            </a:r>
            <a:r>
              <a:rPr lang="sk-SK" dirty="0" err="1" smtClean="0"/>
              <a:t>Fe</a:t>
            </a:r>
            <a:r>
              <a:rPr lang="sk-SK" dirty="0" smtClean="0"/>
              <a:t>.</a:t>
            </a:r>
          </a:p>
          <a:p>
            <a:pPr>
              <a:buNone/>
            </a:pPr>
            <a:r>
              <a:rPr lang="sk-SK" dirty="0" smtClean="0"/>
              <a:t>                 </a:t>
            </a:r>
          </a:p>
          <a:p>
            <a:r>
              <a:rPr lang="sk-SK" dirty="0" smtClean="0"/>
              <a:t>Prenos:  Prenášačmi sú nielen kliešte ale aj bodavý hmyz, komáre, ovady, moskyty, roztoče, blchy.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Nákaza: bola preukázaná aj u psov, koní, mačiek, oviec, kôz, prasiat, kureniec, vtákov, plazov a hlodavcov.</a:t>
            </a:r>
          </a:p>
          <a:p>
            <a:endParaRPr lang="sk-SK" dirty="0" smtClean="0"/>
          </a:p>
          <a:p>
            <a:r>
              <a:rPr lang="sk-SK" dirty="0" err="1" smtClean="0"/>
              <a:t>Borélie</a:t>
            </a:r>
            <a:r>
              <a:rPr lang="sk-SK" dirty="0" smtClean="0"/>
              <a:t> majú tri stupne vývoja: larvu, nymfu a dospelý jedinec.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Dospelý jedinec  kladie vajíčka na jar. Začiatkom leta sa z nich vyliahnu larvy, malé ako špendlíková hlavička, tiež sú infekčné a sajú krv. </a:t>
            </a:r>
          </a:p>
          <a:p>
            <a:pPr>
              <a:buNone/>
            </a:pPr>
            <a:r>
              <a:rPr lang="sk-SK" dirty="0" smtClean="0"/>
              <a:t>Asi 72 hod. potom trávia potravu a menia sa na nymfy, to trvá 35 dní. Z nymfy sa po prisatí a nakŕmení vyvinie dospelý kliešť.</a:t>
            </a:r>
          </a:p>
          <a:p>
            <a:pPr>
              <a:buNone/>
            </a:pPr>
            <a:r>
              <a:rPr lang="sk-SK" dirty="0" smtClean="0"/>
              <a:t>Kliešte sa prisávajú na teplokrvného živočícha a prevŕtajú kožu, aby sa dostali do ciev tesne pod povrchom. </a:t>
            </a:r>
          </a:p>
          <a:p>
            <a:pPr>
              <a:buNone/>
            </a:pPr>
            <a:r>
              <a:rPr lang="sk-SK" dirty="0" smtClean="0"/>
              <a:t>Kliešť </a:t>
            </a:r>
            <a:r>
              <a:rPr lang="sk-SK" dirty="0"/>
              <a:t>v</a:t>
            </a:r>
            <a:r>
              <a:rPr lang="sk-SK" dirty="0" smtClean="0"/>
              <a:t>ypustí pojivo, ktoré pôsobí ako zátka, zabraňujúca únik krvi z hostiteľa a slín z kliešťa . </a:t>
            </a:r>
            <a:r>
              <a:rPr lang="sk-SK" dirty="0"/>
              <a:t>N</a:t>
            </a:r>
            <a:r>
              <a:rPr lang="sk-SK" dirty="0" smtClean="0"/>
              <a:t>asatá krv ide tráviaceho traktu kliešťa, kde žijú borelie. </a:t>
            </a:r>
          </a:p>
          <a:p>
            <a:pPr>
              <a:buNone/>
            </a:pPr>
            <a:r>
              <a:rPr lang="sk-SK" dirty="0" smtClean="0"/>
              <a:t>Borelie reagujú na krv, zmenia okamžite svoj obal, aby mohli prejsť do slinných žliaz kliešťa a odtiaľ sa dostanú do krvi človeka. </a:t>
            </a:r>
            <a:r>
              <a:rPr lang="sk-SK" dirty="0"/>
              <a:t>T</a:t>
            </a:r>
            <a:r>
              <a:rPr lang="sk-SK" dirty="0" smtClean="0"/>
              <a:t>u sa z nich vylučujú farmakologicky aktívne látky, ktoré pôsobia proti 3 hlavným imunitným ochrancom hostiteľa.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Imunita hostiteľa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b="1" dirty="0" err="1" smtClean="0"/>
              <a:t>Homeostaza</a:t>
            </a:r>
            <a:r>
              <a:rPr lang="sk-SK" dirty="0"/>
              <a:t> </a:t>
            </a:r>
            <a:r>
              <a:rPr lang="sk-SK" dirty="0" smtClean="0"/>
              <a:t>– zhlukovanie krvných doštičiek, </a:t>
            </a:r>
            <a:r>
              <a:rPr lang="sk-SK" dirty="0" err="1" smtClean="0"/>
              <a:t>vasokonstrikcia</a:t>
            </a:r>
            <a:r>
              <a:rPr lang="sk-SK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Vylučovanie protizápalových látok -</a:t>
            </a:r>
            <a:r>
              <a:rPr lang="sk-SK" dirty="0" err="1" smtClean="0"/>
              <a:t>histamin,bradykinín,le,granulocyty</a:t>
            </a:r>
            <a:r>
              <a:rPr lang="sk-SK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Vylučovanie protilátok -  </a:t>
            </a:r>
            <a:r>
              <a:rPr lang="sk-SK" dirty="0" smtClean="0"/>
              <a:t>Tlmia komplement, T a B </a:t>
            </a:r>
            <a:r>
              <a:rPr lang="sk-SK" dirty="0" err="1" smtClean="0"/>
              <a:t>lymfocyty</a:t>
            </a:r>
            <a:r>
              <a:rPr lang="sk-SK" dirty="0" smtClean="0"/>
              <a:t>, </a:t>
            </a:r>
            <a:r>
              <a:rPr lang="sk-SK" dirty="0" err="1" smtClean="0"/>
              <a:t>imunoglobulíny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dirty="0" smtClean="0"/>
              <a:t>Samé </a:t>
            </a:r>
            <a:r>
              <a:rPr lang="sk-SK" dirty="0" err="1" smtClean="0"/>
              <a:t>borélie</a:t>
            </a:r>
            <a:r>
              <a:rPr lang="sk-SK" dirty="0" smtClean="0"/>
              <a:t> sú schopné vytvoriť si ochranný obal. Vytvárajú väzobné proteíny, ktoré sa  naviažu  na kolagén a na </a:t>
            </a:r>
            <a:r>
              <a:rPr lang="sk-SK" dirty="0" err="1" smtClean="0"/>
              <a:t>plazminogen</a:t>
            </a:r>
            <a:r>
              <a:rPr lang="sk-SK" dirty="0" smtClean="0"/>
              <a:t> v krvi. Zatiaľ bolo zistených 37 zmien vonkajšej štruktúry, preto sa im podarí ukryť pred ATB a imunitou. </a:t>
            </a:r>
            <a:r>
              <a:rPr lang="sk-SK" dirty="0" err="1" smtClean="0"/>
              <a:t>Spirochety</a:t>
            </a:r>
            <a:r>
              <a:rPr lang="sk-SK" dirty="0" smtClean="0"/>
              <a:t> sú citlivé na chemické zmeny. Rozoznajú cukry, tuky na obživu, ale aj také, ktoré ich zabíjajú - vysoké koncentrácie o2. </a:t>
            </a:r>
            <a:r>
              <a:rPr lang="sk-SK" dirty="0" err="1" smtClean="0"/>
              <a:t>Borélie</a:t>
            </a:r>
            <a:r>
              <a:rPr lang="sk-SK" dirty="0" smtClean="0"/>
              <a:t> vlastnia najväčší počet replikačných jednotiek DNK z doteraz známych baktérii.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06083"/>
          </a:xfrm>
        </p:spPr>
        <p:txBody>
          <a:bodyPr>
            <a:normAutofit fontScale="77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Okrem zmeny povrchových bielkovín dokáže </a:t>
            </a:r>
            <a:r>
              <a:rPr lang="sk-SK" dirty="0" err="1" smtClean="0"/>
              <a:t>borélia</a:t>
            </a:r>
            <a:r>
              <a:rPr lang="sk-SK" dirty="0" smtClean="0"/>
              <a:t> zmeniť aj svoju podobu. Napríklad v </a:t>
            </a:r>
            <a:r>
              <a:rPr lang="sk-SK" dirty="0" err="1" smtClean="0"/>
              <a:t>mozgomiešnom</a:t>
            </a:r>
            <a:r>
              <a:rPr lang="sk-SK" dirty="0" smtClean="0"/>
              <a:t> moku sa do 24 hod. premení na nepohyblivú cystu. </a:t>
            </a:r>
            <a:r>
              <a:rPr lang="sk-SK" dirty="0"/>
              <a:t>Z</a:t>
            </a:r>
            <a:r>
              <a:rPr lang="sk-SK" dirty="0" smtClean="0"/>
              <a:t> cysty sa zas môže premeniť na aktívnu formu a napadnúť ďalšie tkanivá. </a:t>
            </a:r>
          </a:p>
          <a:p>
            <a:endParaRPr lang="sk-SK" dirty="0" smtClean="0"/>
          </a:p>
          <a:p>
            <a:r>
              <a:rPr lang="sk-SK" dirty="0" err="1" smtClean="0"/>
              <a:t>Borélie</a:t>
            </a:r>
            <a:r>
              <a:rPr lang="sk-SK" dirty="0" smtClean="0"/>
              <a:t> napadajú predovšetkým </a:t>
            </a:r>
            <a:r>
              <a:rPr lang="sk-SK" dirty="0" err="1" smtClean="0"/>
              <a:t>kolagénové</a:t>
            </a:r>
            <a:r>
              <a:rPr lang="sk-SK" dirty="0" smtClean="0"/>
              <a:t> vlákna, nimi sa lepšie šíria než krvou. Chrupky, kĺby, kožu, zistili sa aj materskom mlieku, je preukázaný prenos choroby na plod.</a:t>
            </a:r>
          </a:p>
          <a:p>
            <a:endParaRPr lang="sk-SK" dirty="0" smtClean="0"/>
          </a:p>
          <a:p>
            <a:r>
              <a:rPr lang="sk-SK" dirty="0" smtClean="0"/>
              <a:t>Sú aj v  maternici, v moči, </a:t>
            </a:r>
            <a:r>
              <a:rPr lang="sk-SK" dirty="0" err="1" smtClean="0"/>
              <a:t>spermate</a:t>
            </a:r>
            <a:r>
              <a:rPr lang="sk-SK" dirty="0" smtClean="0"/>
              <a:t>, vagíne, v črevnom trakte, </a:t>
            </a:r>
            <a:r>
              <a:rPr lang="sk-SK" dirty="0" err="1" smtClean="0"/>
              <a:t>sklovci</a:t>
            </a:r>
            <a:r>
              <a:rPr lang="sk-SK" dirty="0" smtClean="0"/>
              <a:t>, v slzách, v </a:t>
            </a:r>
            <a:r>
              <a:rPr lang="sk-SK" dirty="0" err="1" smtClean="0"/>
              <a:t>glii</a:t>
            </a:r>
            <a:r>
              <a:rPr lang="sk-SK" dirty="0" smtClean="0"/>
              <a:t>, v nervových bunkách, v mozgových </a:t>
            </a:r>
            <a:r>
              <a:rPr lang="sk-SK" dirty="0" err="1" smtClean="0"/>
              <a:t>plenách</a:t>
            </a:r>
            <a:r>
              <a:rPr lang="sk-SK" dirty="0" smtClean="0"/>
              <a:t>, </a:t>
            </a:r>
            <a:r>
              <a:rPr lang="sk-SK" dirty="0" err="1" smtClean="0"/>
              <a:t>mozgomiešnom</a:t>
            </a:r>
            <a:r>
              <a:rPr lang="sk-SK" dirty="0" smtClean="0"/>
              <a:t> moku, v nervoch, v srdečnom tkanive. Sú uložené hlboko v tkanivách.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Dokazovanie </a:t>
            </a:r>
            <a:r>
              <a:rPr lang="sk-SK" dirty="0" err="1" smtClean="0"/>
              <a:t>borelií</a:t>
            </a:r>
            <a:r>
              <a:rPr lang="sk-SK" dirty="0"/>
              <a:t> </a:t>
            </a:r>
            <a:r>
              <a:rPr lang="sk-SK" dirty="0" smtClean="0"/>
              <a:t>v medicíne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Laboratórne vyšetrenia: Často sa stáva, že človek má </a:t>
            </a:r>
            <a:r>
              <a:rPr lang="sk-SK" dirty="0" err="1" smtClean="0"/>
              <a:t>boreliózu</a:t>
            </a:r>
            <a:r>
              <a:rPr lang="sk-SK" dirty="0" smtClean="0"/>
              <a:t> a testy sú negatívne. Je to preto:</a:t>
            </a:r>
          </a:p>
          <a:p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sú v tele v malom množstve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sú izolované z </a:t>
            </a:r>
            <a:r>
              <a:rPr lang="sk-SK" dirty="0" err="1" smtClean="0"/>
              <a:t>obtiažne</a:t>
            </a:r>
            <a:r>
              <a:rPr lang="sk-SK" dirty="0" smtClean="0"/>
              <a:t> odobratých tkanív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hladina protilátok je nízka, takže sa v krvi neprejavia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d</a:t>
            </a:r>
            <a:r>
              <a:rPr lang="sk-SK" dirty="0" smtClean="0"/>
              <a:t>ajú sa sledovať aj v odobratých tkanivách pod mikroskopom za zvláštneho osvetlenia (luminiscencia)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Štádia ochorenia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dirty="0" smtClean="0"/>
              <a:t> </a:t>
            </a:r>
          </a:p>
          <a:p>
            <a:r>
              <a:rPr lang="sk-SK" dirty="0" smtClean="0"/>
              <a:t>Obvykle sa hovorí o 3 štádiách LB: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 </a:t>
            </a:r>
            <a:r>
              <a:rPr lang="sk-SK" b="1" dirty="0" err="1" smtClean="0"/>
              <a:t>včasné</a:t>
            </a:r>
            <a:r>
              <a:rPr lang="sk-SK" dirty="0" err="1" smtClean="0"/>
              <a:t>-dni-týždne</a:t>
            </a:r>
            <a:r>
              <a:rPr lang="sk-SK" dirty="0" smtClean="0"/>
              <a:t>/môže byť </a:t>
            </a:r>
            <a:r>
              <a:rPr lang="sk-SK" dirty="0" err="1" smtClean="0"/>
              <a:t>Erytema</a:t>
            </a:r>
            <a:r>
              <a:rPr lang="sk-SK" dirty="0" smtClean="0"/>
              <a:t> </a:t>
            </a:r>
            <a:r>
              <a:rPr lang="sk-SK" dirty="0" err="1" smtClean="0"/>
              <a:t>migrans</a:t>
            </a:r>
            <a:r>
              <a:rPr lang="sk-SK" dirty="0" smtClean="0"/>
              <a:t>, je to prejav pohybu </a:t>
            </a:r>
            <a:r>
              <a:rPr lang="sk-SK" dirty="0" err="1" smtClean="0"/>
              <a:t>borélie</a:t>
            </a:r>
            <a:r>
              <a:rPr lang="sk-SK" dirty="0" smtClean="0"/>
              <a:t> v tkanivách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b="1" dirty="0" err="1" smtClean="0"/>
              <a:t>diseminované</a:t>
            </a:r>
            <a:r>
              <a:rPr lang="sk-SK" dirty="0" err="1" smtClean="0"/>
              <a:t>-týždne-mesiace</a:t>
            </a:r>
            <a:r>
              <a:rPr lang="sk-SK" dirty="0" smtClean="0"/>
              <a:t>/ešte nie je </a:t>
            </a:r>
            <a:r>
              <a:rPr lang="sk-SK" dirty="0" err="1" smtClean="0"/>
              <a:t>borélia</a:t>
            </a:r>
            <a:r>
              <a:rPr lang="sk-SK" dirty="0" smtClean="0"/>
              <a:t> trvale usídlená (</a:t>
            </a:r>
            <a:r>
              <a:rPr lang="sk-SK" dirty="0" err="1" smtClean="0"/>
              <a:t>sklovec</a:t>
            </a:r>
            <a:r>
              <a:rPr lang="sk-SK" dirty="0" smtClean="0"/>
              <a:t>, CNS)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b="1" dirty="0" err="1" smtClean="0"/>
              <a:t>neskoré</a:t>
            </a:r>
            <a:r>
              <a:rPr lang="sk-SK" dirty="0" err="1" smtClean="0"/>
              <a:t>-roky</a:t>
            </a:r>
            <a:r>
              <a:rPr lang="sk-SK" dirty="0" smtClean="0"/>
              <a:t>/už prenikla </a:t>
            </a:r>
            <a:r>
              <a:rPr lang="sk-SK" dirty="0" err="1" smtClean="0"/>
              <a:t>borélia</a:t>
            </a:r>
            <a:r>
              <a:rPr lang="sk-SK" dirty="0" smtClean="0"/>
              <a:t> do mnohých tkanív tela a trvale sa usadila.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575</Words>
  <Application>Microsoft Office PowerPoint</Application>
  <PresentationFormat>Prezentácia na obrazovke (4:3)</PresentationFormat>
  <Paragraphs>151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Lymská Borelióza</vt:lpstr>
      <vt:lpstr> Lymská Borelióza</vt:lpstr>
      <vt:lpstr>Snímka 3</vt:lpstr>
      <vt:lpstr>Snímka 4</vt:lpstr>
      <vt:lpstr>Snímka 5</vt:lpstr>
      <vt:lpstr>Imunita hostiteľa</vt:lpstr>
      <vt:lpstr>Snímka 7</vt:lpstr>
      <vt:lpstr>Dokazovanie borelií v medicíne</vt:lpstr>
      <vt:lpstr>Štádia ochorenia</vt:lpstr>
      <vt:lpstr>Klinické prejavy ochorenia človeka LB</vt:lpstr>
      <vt:lpstr>Dermatoborelióza</vt:lpstr>
      <vt:lpstr>Lymská artritída</vt:lpstr>
      <vt:lpstr>Neuroborelióza</vt:lpstr>
      <vt:lpstr>Neuroborelióza</vt:lpstr>
      <vt:lpstr>Snímka 15</vt:lpstr>
      <vt:lpstr>Lymská karditída</vt:lpstr>
      <vt:lpstr>Očné a ušné prejavy</vt:lpstr>
      <vt:lpstr>Diagnostika ochorenia na LB</vt:lpstr>
      <vt:lpstr> Liečba</vt:lpstr>
      <vt:lpstr>Iná liečba </vt:lpstr>
      <vt:lpstr>Snímka 21</vt:lpstr>
      <vt:lpstr>Snímka 22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Jana Živická</dc:creator>
  <cp:lastModifiedBy>TESTER</cp:lastModifiedBy>
  <cp:revision>30</cp:revision>
  <dcterms:created xsi:type="dcterms:W3CDTF">2016-06-15T10:45:08Z</dcterms:created>
  <dcterms:modified xsi:type="dcterms:W3CDTF">2016-06-15T15:06:52Z</dcterms:modified>
</cp:coreProperties>
</file>